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theme/themeOverride1.xml" ContentType="application/vnd.openxmlformats-officedocument.themeOverride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5.xml" ContentType="application/vnd.openxmlformats-officedocument.drawingml.chartshapes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notesSlides/notesSlide2.xml" ContentType="application/vnd.openxmlformats-officedocument.presentationml.notesSlid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drawings/drawing6.xml" ContentType="application/vnd.openxmlformats-officedocument.drawingml.chartshapes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7"/>
  </p:notesMasterIdLst>
  <p:sldIdLst>
    <p:sldId id="256" r:id="rId2"/>
    <p:sldId id="307" r:id="rId3"/>
    <p:sldId id="257" r:id="rId4"/>
    <p:sldId id="258" r:id="rId5"/>
    <p:sldId id="259" r:id="rId6"/>
    <p:sldId id="260" r:id="rId7"/>
    <p:sldId id="261" r:id="rId8"/>
    <p:sldId id="280" r:id="rId9"/>
    <p:sldId id="279" r:id="rId10"/>
    <p:sldId id="278" r:id="rId11"/>
    <p:sldId id="262" r:id="rId12"/>
    <p:sldId id="272" r:id="rId13"/>
    <p:sldId id="274" r:id="rId14"/>
    <p:sldId id="309" r:id="rId15"/>
    <p:sldId id="308" r:id="rId16"/>
    <p:sldId id="267" r:id="rId17"/>
    <p:sldId id="281" r:id="rId18"/>
    <p:sldId id="306" r:id="rId19"/>
    <p:sldId id="283" r:id="rId20"/>
    <p:sldId id="284" r:id="rId21"/>
    <p:sldId id="285" r:id="rId22"/>
    <p:sldId id="286" r:id="rId23"/>
    <p:sldId id="287" r:id="rId24"/>
    <p:sldId id="268" r:id="rId25"/>
    <p:sldId id="288" r:id="rId26"/>
    <p:sldId id="289" r:id="rId27"/>
    <p:sldId id="290" r:id="rId28"/>
    <p:sldId id="292" r:id="rId29"/>
    <p:sldId id="293" r:id="rId30"/>
    <p:sldId id="269" r:id="rId31"/>
    <p:sldId id="295" r:id="rId32"/>
    <p:sldId id="312" r:id="rId33"/>
    <p:sldId id="313" r:id="rId34"/>
    <p:sldId id="314" r:id="rId35"/>
    <p:sldId id="296" r:id="rId36"/>
    <p:sldId id="316" r:id="rId37"/>
    <p:sldId id="317" r:id="rId38"/>
    <p:sldId id="266" r:id="rId39"/>
    <p:sldId id="300" r:id="rId40"/>
    <p:sldId id="301" r:id="rId41"/>
    <p:sldId id="302" r:id="rId42"/>
    <p:sldId id="303" r:id="rId43"/>
    <p:sldId id="318" r:id="rId44"/>
    <p:sldId id="319" r:id="rId45"/>
    <p:sldId id="310" r:id="rId4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7C80"/>
    <a:srgbClr val="FF9933"/>
    <a:srgbClr val="FF3399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1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2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Рождаемость</c:v>
                </c:pt>
                <c:pt idx="1">
                  <c:v>Смертность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522</c:v>
                </c:pt>
                <c:pt idx="1">
                  <c:v>428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Рождаемость</c:v>
                </c:pt>
                <c:pt idx="1">
                  <c:v>Смертность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2"/>
                <c:pt idx="0">
                  <c:v>470</c:v>
                </c:pt>
                <c:pt idx="1">
                  <c:v>418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Рождаемость</c:v>
                </c:pt>
                <c:pt idx="1">
                  <c:v>Смертность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3071944"/>
        <c:axId val="223072336"/>
      </c:barChart>
      <c:catAx>
        <c:axId val="2230719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2"/>
                </a:solidFill>
              </a:defRPr>
            </a:pPr>
            <a:endParaRPr lang="ru-RU"/>
          </a:p>
        </c:txPr>
        <c:crossAx val="223072336"/>
        <c:crosses val="autoZero"/>
        <c:auto val="1"/>
        <c:lblAlgn val="ctr"/>
        <c:lblOffset val="100"/>
        <c:noMultiLvlLbl val="0"/>
      </c:catAx>
      <c:valAx>
        <c:axId val="223072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2"/>
                </a:solidFill>
              </a:defRPr>
            </a:pPr>
            <a:endParaRPr lang="ru-RU"/>
          </a:p>
        </c:txPr>
        <c:crossAx val="223071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406946958945169"/>
          <c:y val="2.771494381761205E-2"/>
          <c:w val="0.28618533777937072"/>
          <c:h val="0.23088972026363974"/>
        </c:manualLayout>
      </c:layout>
      <c:overlay val="0"/>
      <c:txPr>
        <a:bodyPr/>
        <a:lstStyle/>
        <a:p>
          <a:pPr>
            <a:defRPr>
              <a:solidFill>
                <a:schemeClr val="bg2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Кол-во услуг</c:v>
                </c:pt>
                <c:pt idx="1">
                  <c:v>Кол-во обращений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66</c:v>
                </c:pt>
                <c:pt idx="1">
                  <c:v>2377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Кол-во услуг</c:v>
                </c:pt>
                <c:pt idx="1">
                  <c:v>Кол-во обращений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68</c:v>
                </c:pt>
                <c:pt idx="1">
                  <c:v>2959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060112"/>
        <c:axId val="223060504"/>
      </c:barChart>
      <c:catAx>
        <c:axId val="22306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060504"/>
        <c:crosses val="autoZero"/>
        <c:auto val="1"/>
        <c:lblAlgn val="ctr"/>
        <c:lblOffset val="100"/>
        <c:noMultiLvlLbl val="0"/>
      </c:catAx>
      <c:valAx>
        <c:axId val="223060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06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детей, получающих услуги дошкольного образования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 детей, получающих услуги дошкольного образования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063120"/>
        <c:axId val="228063512"/>
      </c:barChart>
      <c:catAx>
        <c:axId val="228063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228063512"/>
        <c:crosses val="autoZero"/>
        <c:auto val="1"/>
        <c:lblAlgn val="ctr"/>
        <c:lblOffset val="100"/>
        <c:noMultiLvlLbl val="0"/>
      </c:catAx>
      <c:valAx>
        <c:axId val="228063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22806312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679029203473679E-2"/>
          <c:y val="6.402006057297982E-2"/>
          <c:w val="0.69972877690592561"/>
          <c:h val="0.67164336812818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детей в возрасте от 0 до 7 лет</c:v>
                </c:pt>
                <c:pt idx="1">
                  <c:v>количество детей, состоящих в возрасте от 0 до 7 лет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3223</c:v>
                </c:pt>
                <c:pt idx="1">
                  <c:v>822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40144"/>
        <c:axId val="230540536"/>
      </c:barChart>
      <c:catAx>
        <c:axId val="230540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002060"/>
                </a:solidFill>
              </a:defRPr>
            </a:pPr>
            <a:endParaRPr lang="ru-RU"/>
          </a:p>
        </c:txPr>
        <c:crossAx val="230540536"/>
        <c:crosses val="autoZero"/>
        <c:auto val="1"/>
        <c:lblAlgn val="ctr"/>
        <c:lblOffset val="100"/>
        <c:noMultiLvlLbl val="0"/>
      </c:catAx>
      <c:valAx>
        <c:axId val="230540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002060"/>
                </a:solidFill>
              </a:defRPr>
            </a:pPr>
            <a:endParaRPr lang="ru-RU"/>
          </a:p>
        </c:txPr>
        <c:crossAx val="2305401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758482222514091"/>
          <c:y val="4.4351352265207297E-2"/>
          <c:w val="0.31883756072191682"/>
          <c:h val="9.8464602966820275E-2"/>
        </c:manualLayout>
      </c:layout>
      <c:overlay val="0"/>
      <c:txPr>
        <a:bodyPr/>
        <a:lstStyle/>
        <a:p>
          <a:pPr>
            <a:defRPr sz="160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388811066081216"/>
          <c:y val="4.9115899690562612E-2"/>
          <c:w val="0.86879661220437876"/>
          <c:h val="0.747809897260960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г. Кудымкар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2500000000000023E-2"/>
                  <c:y val="-9.37500000000003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250000000000002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8.3333333333333367E-3"/>
                  <c:y val="-1.250000000000002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г.</c:v>
                </c:pt>
                <c:pt idx="1">
                  <c:v>2014 г.</c:v>
                </c:pt>
                <c:pt idx="2">
                  <c:v>2015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68.8</c:v>
                </c:pt>
                <c:pt idx="1">
                  <c:v>60.7</c:v>
                </c:pt>
                <c:pt idx="2">
                  <c:v>60.9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Пермский край</c:v>
                </c:pt>
              </c:strCache>
            </c:strRef>
          </c:tx>
          <c:spPr>
            <a:solidFill>
              <a:srgbClr val="E4580A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666666666666701E-2"/>
                  <c:y val="-1.250000000000002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833333333333409E-2"/>
                  <c:y val="-3.125000000000005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0416666666666668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8245099203536817E-2"/>
                  <c:y val="5.782599747569042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5204249336280645E-2"/>
                  <c:y val="-5.782599747569042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г.</c:v>
                </c:pt>
                <c:pt idx="1">
                  <c:v>2014 г.</c:v>
                </c:pt>
                <c:pt idx="2">
                  <c:v>2015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64.400000000000006</c:v>
                </c:pt>
                <c:pt idx="1">
                  <c:v>59.6</c:v>
                </c:pt>
                <c:pt idx="2">
                  <c:v>59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2013 г.</c:v>
                </c:pt>
                <c:pt idx="1">
                  <c:v>2014 г.</c:v>
                </c:pt>
                <c:pt idx="2">
                  <c:v>2015 г.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41712"/>
        <c:axId val="230542104"/>
      </c:barChart>
      <c:catAx>
        <c:axId val="23054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30542104"/>
        <c:crosses val="autoZero"/>
        <c:auto val="1"/>
        <c:lblAlgn val="ctr"/>
        <c:lblOffset val="100"/>
        <c:noMultiLvlLbl val="0"/>
      </c:catAx>
      <c:valAx>
        <c:axId val="230542104"/>
        <c:scaling>
          <c:orientation val="minMax"/>
          <c:max val="8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30541712"/>
        <c:crosses val="autoZero"/>
        <c:crossBetween val="between"/>
        <c:majorUnit val="10"/>
      </c:valAx>
    </c:plotArea>
    <c:legend>
      <c:legendPos val="b"/>
      <c:legendEntry>
        <c:idx val="2"/>
        <c:delete val="1"/>
      </c:legendEntry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382870714170245E-2"/>
          <c:y val="8.9147624313648713E-2"/>
          <c:w val="0.89431644534622745"/>
          <c:h val="0.809183504777373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"/>
                  <c:y val="-1.87389353188634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470990552706619E-3"/>
                  <c:y val="-2.25685388281027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1.23294454137047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9257333980434973E-3"/>
                  <c:y val="4.309708349851782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2014 г.</c:v>
                </c:pt>
                <c:pt idx="1">
                  <c:v>2015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186</c:v>
                </c:pt>
                <c:pt idx="1">
                  <c:v>212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30542888"/>
        <c:axId val="230543280"/>
      </c:barChart>
      <c:catAx>
        <c:axId val="230542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30543280"/>
        <c:crosses val="autoZero"/>
        <c:auto val="1"/>
        <c:lblAlgn val="ctr"/>
        <c:lblOffset val="100"/>
        <c:noMultiLvlLbl val="0"/>
      </c:catAx>
      <c:valAx>
        <c:axId val="230543280"/>
        <c:scaling>
          <c:orientation val="minMax"/>
          <c:max val="2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30542888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Краевой бюджет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5695445274394523"/>
                  <c:y val="-3.1873326054294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8033273266465413"/>
                  <c:y val="-9.87647408319880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251342.7</c:v>
                </c:pt>
                <c:pt idx="1">
                  <c:v>288613.3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0.16025596816342194"/>
                  <c:y val="-4.41408400757766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8033273266465413"/>
                  <c:y val="-2.0874874146242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2"/>
                <c:pt idx="0">
                  <c:v>123109.3</c:v>
                </c:pt>
                <c:pt idx="1">
                  <c:v>114383.1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91653216"/>
        <c:axId val="291653608"/>
        <c:axId val="0"/>
      </c:bar3DChart>
      <c:catAx>
        <c:axId val="291653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1653608"/>
        <c:crosses val="autoZero"/>
        <c:auto val="1"/>
        <c:lblAlgn val="ctr"/>
        <c:lblOffset val="100"/>
        <c:noMultiLvlLbl val="0"/>
      </c:catAx>
      <c:valAx>
        <c:axId val="291653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9165321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 kern="8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 baseline="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341752431548024"/>
          <c:y val="5.573090439018577E-2"/>
          <c:w val="0.85658249097448169"/>
          <c:h val="0.614602669549068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451488953369006E-3"/>
                  <c:y val="-1.8035300499754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2574447668451577E-3"/>
                  <c:y val="-1.2882256063938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443083575133869E-2"/>
                      <c:h val="6.924277299744258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1.0160422673583178E-2"/>
                  <c:y val="-1.8035300499754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3544668601070945E-3"/>
                  <c:y val="-1.0305885999859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3544668601070945E-3"/>
                  <c:y val="-1.0305885999859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4.3544668601070945E-3"/>
                  <c:y val="-1.2882357499824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4.3544668601070945E-3"/>
                  <c:y val="-1.54588289997894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5.8059558134761274E-3"/>
                  <c:y val="-1.2882357499824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effectLst>
                <a:outerShdw blurRad="50800" dist="50800" dir="5400000" algn="ctr" rotWithShape="0">
                  <a:prstClr val="black">
                    <a:lumMod val="85000"/>
                    <a:lumOff val="15000"/>
                  </a:prstClr>
                </a:outerShdw>
              </a:effectLst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3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8"/>
                <c:pt idx="0">
                  <c:v>Официальные даты</c:v>
                </c:pt>
                <c:pt idx="1">
                  <c:v>Национальня культура</c:v>
                </c:pt>
                <c:pt idx="2">
                  <c:v>Одаренные дети</c:v>
                </c:pt>
                <c:pt idx="3">
                  <c:v>Развитие инфраструктуры</c:v>
                </c:pt>
                <c:pt idx="4">
                  <c:v>Культурное наследие</c:v>
                </c:pt>
                <c:pt idx="5">
                  <c:v>Мероприятия для молодежи</c:v>
                </c:pt>
                <c:pt idx="6">
                  <c:v> МБУ "КДЦ"</c:v>
                </c:pt>
                <c:pt idx="7">
                  <c:v> МБОУ ДОД "ДШИ"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 formatCode="0.0">
                  <c:v>3159</c:v>
                </c:pt>
                <c:pt idx="1">
                  <c:v>923.6</c:v>
                </c:pt>
                <c:pt idx="2">
                  <c:v>345.3</c:v>
                </c:pt>
                <c:pt idx="3" formatCode="0.0">
                  <c:v>600</c:v>
                </c:pt>
                <c:pt idx="4" formatCode="0.0">
                  <c:v>45</c:v>
                </c:pt>
                <c:pt idx="5" formatCode="0.0">
                  <c:v>575</c:v>
                </c:pt>
                <c:pt idx="6">
                  <c:v>21068.9</c:v>
                </c:pt>
                <c:pt idx="7">
                  <c:v>10270.9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91654784"/>
        <c:axId val="291655568"/>
        <c:axId val="0"/>
      </c:bar3DChart>
      <c:catAx>
        <c:axId val="291654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220000"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291655568"/>
        <c:crosses val="autoZero"/>
        <c:auto val="1"/>
        <c:lblAlgn val="ctr"/>
        <c:lblOffset val="100"/>
        <c:noMultiLvlLbl val="0"/>
      </c:catAx>
      <c:valAx>
        <c:axId val="291655568"/>
        <c:scaling>
          <c:orientation val="minMax"/>
          <c:max val="220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291654784"/>
        <c:crosses val="autoZero"/>
        <c:crossBetween val="between"/>
        <c:majorUnit val="10000"/>
        <c:minorUnit val="1000"/>
      </c:valAx>
    </c:plotArea>
    <c:legend>
      <c:legendPos val="r"/>
      <c:layout>
        <c:manualLayout>
          <c:xMode val="edge"/>
          <c:yMode val="edge"/>
          <c:x val="0.84253744533435659"/>
          <c:y val="3.7271407480315072E-2"/>
          <c:w val="0.14623905424649808"/>
          <c:h val="7.2517934878972873E-2"/>
        </c:manualLayout>
      </c:layout>
      <c:overlay val="0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370204926307321"/>
          <c:y val="5.2461217836957022E-2"/>
          <c:w val="0.66552871996769669"/>
          <c:h val="0.76285637827712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5.0114531138153381E-3"/>
                  <c:y val="1.20522768747969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участники</c:v>
                </c:pt>
                <c:pt idx="1">
                  <c:v>зрители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1.5</c:v>
                </c:pt>
                <c:pt idx="1">
                  <c:v>15.8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3.2051282051282107E-3"/>
                  <c:y val="8.23892893923789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3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участники</c:v>
                </c:pt>
                <c:pt idx="1">
                  <c:v>зрители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0"/>
              <c:layout>
                <c:manualLayout>
                  <c:x val="-5.6565179352580895E-3"/>
                  <c:y val="3.816324430034481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3"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участники</c:v>
                </c:pt>
                <c:pt idx="1">
                  <c:v>зрители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1.4</c:v>
                </c:pt>
                <c:pt idx="1">
                  <c:v>10.8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50992"/>
        <c:axId val="229687216"/>
      </c:barChart>
      <c:catAx>
        <c:axId val="230050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9687216"/>
        <c:crosses val="autoZero"/>
        <c:auto val="1"/>
        <c:lblAlgn val="ctr"/>
        <c:lblOffset val="100"/>
        <c:noMultiLvlLbl val="0"/>
      </c:catAx>
      <c:valAx>
        <c:axId val="229687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30050992"/>
        <c:crosses val="autoZero"/>
        <c:crossBetween val="between"/>
      </c:valAx>
      <c:spPr>
        <a:noFill/>
        <a:ln w="14513">
          <a:noFill/>
        </a:ln>
      </c:spPr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12997304150540526"/>
          <c:y val="0.90788509476516432"/>
          <c:w val="0.67450616130610797"/>
          <c:h val="6.8298975190915212E-2"/>
        </c:manualLayout>
      </c:layout>
      <c:overlay val="0"/>
      <c:txPr>
        <a:bodyPr/>
        <a:lstStyle/>
        <a:p>
          <a:pPr>
            <a:defRPr sz="1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162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1856759146276014E-2"/>
                  <c:y val="-3.137232944074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4462846798534487E-3"/>
                  <c:y val="-2.3529247080561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1856759146275958E-2"/>
                  <c:y val="-1.3071803933645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374664252991378E-2"/>
                  <c:y val="-3.137232944074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4104744664224981E-3"/>
                  <c:y val="-2.8757968654020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baseline="0">
                    <a:solidFill>
                      <a:schemeClr val="accent3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Спортивные мероприятия</c:v>
                </c:pt>
                <c:pt idx="1">
                  <c:v>Приведение в нормативное состояние</c:v>
                </c:pt>
                <c:pt idx="2">
                  <c:v>Реконструкция объектов</c:v>
                </c:pt>
                <c:pt idx="3">
                  <c:v>МБУ "Стадион Парма"</c:v>
                </c:pt>
                <c:pt idx="4">
                  <c:v>МАУ ФОК "Плавательный бассейн"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1745</c:v>
                </c:pt>
                <c:pt idx="1">
                  <c:v>135.80000000000001</c:v>
                </c:pt>
                <c:pt idx="2">
                  <c:v>43</c:v>
                </c:pt>
                <c:pt idx="3">
                  <c:v>5256.6</c:v>
                </c:pt>
                <c:pt idx="4">
                  <c:v>7388.2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0691568"/>
        <c:axId val="230691960"/>
        <c:axId val="0"/>
      </c:bar3DChart>
      <c:catAx>
        <c:axId val="230691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txPr>
          <a:bodyPr anchor="ctr" anchorCtr="0"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230691960"/>
        <c:crosses val="autoZero"/>
        <c:auto val="1"/>
        <c:lblAlgn val="ctr"/>
        <c:lblOffset val="100"/>
        <c:noMultiLvlLbl val="0"/>
      </c:catAx>
      <c:valAx>
        <c:axId val="230691960"/>
        <c:scaling>
          <c:orientation val="minMax"/>
          <c:max val="80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230691568"/>
        <c:crosses val="autoZero"/>
        <c:crossBetween val="between"/>
        <c:majorUnit val="2000"/>
        <c:minorUnit val="1000"/>
      </c:valAx>
    </c:plotArea>
    <c:legend>
      <c:legendPos val="r"/>
      <c:layout>
        <c:manualLayout>
          <c:xMode val="edge"/>
          <c:yMode val="edge"/>
          <c:x val="0.83367671873115712"/>
          <c:y val="3.7674791633386745E-2"/>
          <c:w val="0.14273180317698486"/>
          <c:h val="6.7139872830903974E-2"/>
        </c:manualLayout>
      </c:layout>
      <c:overlay val="0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8554790026246716E-2"/>
          <c:y val="0.15869338337232761"/>
          <c:w val="0.8726979576771654"/>
          <c:h val="0.752034587871193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преступлений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2013 год 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29</c:v>
                </c:pt>
                <c:pt idx="2">
                  <c:v>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2013 год 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3"/>
                <c:pt idx="0">
                  <c:v>2013 год 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30693136"/>
        <c:axId val="230693528"/>
      </c:barChart>
      <c:catAx>
        <c:axId val="230693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693528"/>
        <c:crosses val="autoZero"/>
        <c:auto val="1"/>
        <c:lblAlgn val="ctr"/>
        <c:lblOffset val="100"/>
        <c:noMultiLvlLbl val="0"/>
      </c:catAx>
      <c:valAx>
        <c:axId val="230693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6931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0.24899174510341462"/>
          <c:y val="0.85566819108909642"/>
          <c:w val="0.50201660925196845"/>
          <c:h val="0.105718737727554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829931267659856"/>
          <c:y val="3.7918066538087311E-2"/>
          <c:w val="0.71580233925898273"/>
          <c:h val="0.7454059490603315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8.2032228977142081E-3"/>
                  <c:y val="-7.3257470127680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304834346571236E-2"/>
                  <c:y val="-6.1536274907251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Оборот организаций</c:v>
                </c:pt>
                <c:pt idx="1">
                  <c:v>Оборот отгруженной собственной продукции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1942.2</c:v>
                </c:pt>
                <c:pt idx="1">
                  <c:v>775.5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09668693142621E-2"/>
                  <c:y val="-4.981507968682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281289159085668E-2"/>
                  <c:y val="-4.9815079686822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Оборот организаций</c:v>
                </c:pt>
                <c:pt idx="1">
                  <c:v>Оборот отгруженной собственной продукции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2"/>
                <c:pt idx="0">
                  <c:v>2326.1999999999998</c:v>
                </c:pt>
                <c:pt idx="1">
                  <c:v>1042.5999999999999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Оборот организаций</c:v>
                </c:pt>
                <c:pt idx="1">
                  <c:v>Оборот отгруженной собственной продукции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3073120"/>
        <c:axId val="223073904"/>
        <c:axId val="0"/>
      </c:bar3DChart>
      <c:catAx>
        <c:axId val="223073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ru-RU"/>
          </a:p>
        </c:txPr>
        <c:crossAx val="223073904"/>
        <c:crosses val="autoZero"/>
        <c:auto val="1"/>
        <c:lblAlgn val="ctr"/>
        <c:lblOffset val="100"/>
        <c:noMultiLvlLbl val="0"/>
      </c:catAx>
      <c:valAx>
        <c:axId val="223073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ru-RU"/>
          </a:p>
        </c:txPr>
        <c:crossAx val="223073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532518303267032"/>
          <c:y val="5.2668061023622106E-2"/>
          <c:w val="0.16525801414521729"/>
          <c:h val="0.1759138779527559"/>
        </c:manualLayout>
      </c:layout>
      <c:overlay val="0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68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2599531615925056E-2"/>
          <c:y val="4.7210300429184553E-2"/>
          <c:w val="0.83540686235568096"/>
          <c:h val="0.826180257510729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семьи</c:v>
                </c:pt>
              </c:strCache>
            </c:strRef>
          </c:tx>
          <c:spPr>
            <a:solidFill>
              <a:srgbClr val="FFC000"/>
            </a:solidFill>
            <a:ln w="5987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129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2013</c:v>
                </c:pt>
                <c:pt idx="2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44</c:v>
                </c:pt>
                <c:pt idx="2">
                  <c:v>34</c:v>
                </c:pt>
                <c:pt idx="4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в них детей</c:v>
                </c:pt>
              </c:strCache>
            </c:strRef>
          </c:tx>
          <c:spPr>
            <a:solidFill>
              <a:srgbClr val="CC99FF"/>
            </a:solidFill>
            <a:ln w="5987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129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2013</c:v>
                </c:pt>
                <c:pt idx="2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  <c:pt idx="0">
                  <c:v>82</c:v>
                </c:pt>
                <c:pt idx="2">
                  <c:v>80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30694312"/>
        <c:axId val="292134968"/>
        <c:axId val="0"/>
      </c:bar3DChart>
      <c:catAx>
        <c:axId val="230694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49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chemeClr val="bg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ru-RU"/>
          </a:p>
        </c:txPr>
        <c:crossAx val="2921349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92134968"/>
        <c:scaling>
          <c:orientation val="minMax"/>
        </c:scaling>
        <c:delete val="0"/>
        <c:axPos val="l"/>
        <c:majorGridlines>
          <c:spPr>
            <a:ln w="1497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149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chemeClr val="bg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ru-RU"/>
          </a:p>
        </c:txPr>
        <c:crossAx val="230694312"/>
        <c:crosses val="autoZero"/>
        <c:crossBetween val="between"/>
      </c:valAx>
      <c:spPr>
        <a:noFill/>
        <a:ln w="13233">
          <a:noFill/>
        </a:ln>
      </c:spPr>
    </c:plotArea>
    <c:legend>
      <c:legendPos val="t"/>
      <c:layout>
        <c:manualLayout>
          <c:xMode val="edge"/>
          <c:yMode val="edge"/>
          <c:x val="0.23325278125210666"/>
          <c:y val="8.5127318965361222E-3"/>
          <c:w val="0.53349443749578673"/>
          <c:h val="9.3683578788811978E-2"/>
        </c:manualLayout>
      </c:layout>
      <c:overlay val="0"/>
      <c:spPr>
        <a:noFill/>
        <a:ln w="1497">
          <a:solidFill>
            <a:schemeClr val="tx1"/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chemeClr val="bg1"/>
              </a:solidFill>
              <a:latin typeface="+mn-lt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4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9240286432820625E-2"/>
                  <c:y val="-3.2652102233712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6033572027350496E-2"/>
                  <c:y val="-3.01404020618882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6033572027350496E-3"/>
                  <c:y val="-2.00936013745921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Количество проведенных процедур (ед.)</c:v>
                </c:pt>
                <c:pt idx="1">
                  <c:v>Общая сумма заключенных контрактов (тыс.руб.)</c:v>
                </c:pt>
                <c:pt idx="2">
                  <c:v>Сумма экономии от процедур (тыс. руб.)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</c:v>
                </c:pt>
                <c:pt idx="1">
                  <c:v>85932.5</c:v>
                </c:pt>
                <c:pt idx="2">
                  <c:v>10429.6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860429649230895E-2"/>
                  <c:y val="-2.76287018900643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826857621880397E-2"/>
                  <c:y val="-1.7581901202768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2067144054700875E-2"/>
                  <c:y val="-1.7581901202768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Количество проведенных процедур (ед.)</c:v>
                </c:pt>
                <c:pt idx="1">
                  <c:v>Общая сумма заключенных контрактов (тыс.руб.)</c:v>
                </c:pt>
                <c:pt idx="2">
                  <c:v>Сумма экономии от процедур (тыс. руб.)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134</c:v>
                </c:pt>
                <c:pt idx="1">
                  <c:v>183172</c:v>
                </c:pt>
                <c:pt idx="2">
                  <c:v>14913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2137320"/>
        <c:axId val="292137712"/>
        <c:axId val="0"/>
      </c:bar3DChart>
      <c:catAx>
        <c:axId val="292137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292137712"/>
        <c:crosses val="autoZero"/>
        <c:auto val="1"/>
        <c:lblAlgn val="ctr"/>
        <c:lblOffset val="100"/>
        <c:noMultiLvlLbl val="0"/>
      </c:catAx>
      <c:valAx>
        <c:axId val="292137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2921373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95681792932106"/>
          <c:y val="4.3671346208005155E-2"/>
          <c:w val="0.13853714321597116"/>
          <c:h val="0.12601463085298215"/>
        </c:manualLayout>
      </c:layout>
      <c:overlay val="0"/>
      <c:txPr>
        <a:bodyPr/>
        <a:lstStyle/>
        <a:p>
          <a:pPr>
            <a:defRPr sz="14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7429850479248946"/>
                  <c:y val="-3.1873274209285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8033273266465413"/>
                  <c:y val="-9.87647408319880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2701.1</c:v>
                </c:pt>
                <c:pt idx="1">
                  <c:v>2781.9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Региональный бюджет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0.16025596816342194"/>
                  <c:y val="-4.41408400757766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8033273266465413"/>
                  <c:y val="-2.0874874146242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2"/>
                <c:pt idx="0">
                  <c:v>949</c:v>
                </c:pt>
                <c:pt idx="1">
                  <c:v>1279.0999999999999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0.17284850107102945"/>
                  <c:y val="-5.46239007562113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655240532639948"/>
                  <c:y val="-1.42905580907764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Лист1!$D$2:$D$5</c:f>
              <c:numCache>
                <c:formatCode>0.0</c:formatCode>
                <c:ptCount val="2"/>
                <c:pt idx="0">
                  <c:v>1158.8</c:v>
                </c:pt>
                <c:pt idx="1">
                  <c:v>985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30052560"/>
        <c:axId val="230050208"/>
        <c:axId val="0"/>
      </c:bar3DChart>
      <c:catAx>
        <c:axId val="230052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30050208"/>
        <c:crosses val="autoZero"/>
        <c:auto val="1"/>
        <c:lblAlgn val="ctr"/>
        <c:lblOffset val="100"/>
        <c:noMultiLvlLbl val="0"/>
      </c:catAx>
      <c:valAx>
        <c:axId val="230050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005256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kern="8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 baseline="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4.1666666666666683E-3"/>
                  <c:y val="-3.0599113326032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2500000000000073E-3"/>
                  <c:y val="-1.8749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Консультирование, информирование</c:v>
                </c:pt>
                <c:pt idx="1">
                  <c:v>Повышение квалификации</c:v>
                </c:pt>
                <c:pt idx="2">
                  <c:v>Проведение ярмарок и выставок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40</c:v>
                </c:pt>
                <c:pt idx="1">
                  <c:v>150</c:v>
                </c:pt>
                <c:pt idx="2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9583333333333331E-2"/>
                  <c:y val="-4.0820640740094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166666666666667E-2"/>
                  <c:y val="-3.4375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5561230368469957E-2"/>
                  <c:y val="-2.9629422249596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Консультирование, информирование</c:v>
                </c:pt>
                <c:pt idx="1">
                  <c:v>Повышение квалификации</c:v>
                </c:pt>
                <c:pt idx="2">
                  <c:v>Проведение ярмарок и выставок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60</c:v>
                </c:pt>
                <c:pt idx="1">
                  <c:v>95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0222616"/>
        <c:axId val="230223008"/>
        <c:axId val="0"/>
      </c:bar3DChart>
      <c:catAx>
        <c:axId val="230222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0" i="0" baseline="0">
                <a:solidFill>
                  <a:schemeClr val="bg1"/>
                </a:solidFill>
              </a:defRPr>
            </a:pPr>
            <a:endParaRPr lang="ru-RU"/>
          </a:p>
        </c:txPr>
        <c:crossAx val="230223008"/>
        <c:crosses val="autoZero"/>
        <c:auto val="1"/>
        <c:lblAlgn val="ctr"/>
        <c:lblOffset val="100"/>
        <c:noMultiLvlLbl val="0"/>
      </c:catAx>
      <c:valAx>
        <c:axId val="230223008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solidFill>
                  <a:schemeClr val="bg1"/>
                </a:solidFill>
              </a:defRPr>
            </a:pPr>
            <a:endParaRPr lang="ru-RU"/>
          </a:p>
        </c:txPr>
        <c:crossAx val="230222616"/>
        <c:crosses val="autoZero"/>
        <c:crossBetween val="between"/>
        <c:majorUnit val="40"/>
      </c:valAx>
    </c:plotArea>
    <c:legend>
      <c:legendPos val="b"/>
      <c:overlay val="0"/>
      <c:txPr>
        <a:bodyPr/>
        <a:lstStyle/>
        <a:p>
          <a:pPr>
            <a:defRPr sz="16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4.1666666666666683E-3"/>
                  <c:y val="-3.0599113326032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2500000000000047E-3"/>
                  <c:y val="-1.8749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Организация общественных работ</c:v>
                </c:pt>
                <c:pt idx="1">
                  <c:v>Трудоустройство школьников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738.1</c:v>
                </c:pt>
                <c:pt idx="1">
                  <c:v>185.9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9583333333333331E-2"/>
                  <c:y val="-4.08206407400941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166666666666667E-2"/>
                  <c:y val="-3.4375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Организация общественных работ</c:v>
                </c:pt>
                <c:pt idx="1">
                  <c:v>Трудоустройство школьников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789.6</c:v>
                </c:pt>
                <c:pt idx="1">
                  <c:v>208.7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29686040"/>
        <c:axId val="228062336"/>
        <c:axId val="0"/>
      </c:bar3DChart>
      <c:catAx>
        <c:axId val="229686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0" i="0" baseline="0">
                <a:solidFill>
                  <a:schemeClr val="bg1"/>
                </a:solidFill>
              </a:defRPr>
            </a:pPr>
            <a:endParaRPr lang="ru-RU"/>
          </a:p>
        </c:txPr>
        <c:crossAx val="228062336"/>
        <c:crosses val="autoZero"/>
        <c:auto val="1"/>
        <c:lblAlgn val="ctr"/>
        <c:lblOffset val="100"/>
        <c:noMultiLvlLbl val="0"/>
      </c:catAx>
      <c:valAx>
        <c:axId val="228062336"/>
        <c:scaling>
          <c:orientation val="minMax"/>
          <c:max val="8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solidFill>
                  <a:schemeClr val="bg1"/>
                </a:solidFill>
              </a:defRPr>
            </a:pPr>
            <a:endParaRPr lang="ru-RU"/>
          </a:p>
        </c:txPr>
        <c:crossAx val="229686040"/>
        <c:crosses val="autoZero"/>
        <c:crossBetween val="between"/>
        <c:majorUnit val="200"/>
        <c:minorUnit val="100"/>
      </c:valAx>
    </c:plotArea>
    <c:legend>
      <c:legendPos val="b"/>
      <c:overlay val="0"/>
      <c:txPr>
        <a:bodyPr/>
        <a:lstStyle/>
        <a:p>
          <a:pPr>
            <a:defRPr sz="16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32054246224895"/>
          <c:y val="5.6181742080337327E-2"/>
          <c:w val="0.78516638247924142"/>
          <c:h val="0.7091458792160347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Арендная плата</c:v>
                </c:pt>
                <c:pt idx="1">
                  <c:v>Доходы от продажи права</c:v>
                </c:pt>
                <c:pt idx="2">
                  <c:v>Продажа мун. имущества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9535.1</c:v>
                </c:pt>
                <c:pt idx="1">
                  <c:v>60.75</c:v>
                </c:pt>
                <c:pt idx="2">
                  <c:v>5059.5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3884433261169183E-2"/>
                  <c:y val="8.20322289771420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900638667775652E-2"/>
                  <c:y val="-7.51953412327149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7667376297528506E-2"/>
                  <c:y val="4.10161144885710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Арендная плата</c:v>
                </c:pt>
                <c:pt idx="1">
                  <c:v>Доходы от продажи права</c:v>
                </c:pt>
                <c:pt idx="2">
                  <c:v>Продажа мун. имущества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9501.9</c:v>
                </c:pt>
                <c:pt idx="1">
                  <c:v>66.599999999999994</c:v>
                </c:pt>
                <c:pt idx="2">
                  <c:v>3719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8061552"/>
        <c:axId val="229862856"/>
        <c:axId val="0"/>
      </c:bar3DChart>
      <c:catAx>
        <c:axId val="228061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229862856"/>
        <c:crosses val="autoZero"/>
        <c:auto val="1"/>
        <c:lblAlgn val="ctr"/>
        <c:lblOffset val="100"/>
        <c:noMultiLvlLbl val="0"/>
      </c:catAx>
      <c:valAx>
        <c:axId val="229862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228061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882568603488506"/>
          <c:y val="0.19300061431082821"/>
          <c:w val="0.18653558013073623"/>
          <c:h val="0.20689367848016887"/>
        </c:manualLayout>
      </c:layout>
      <c:overlay val="0"/>
      <c:txPr>
        <a:bodyPr/>
        <a:lstStyle/>
        <a:p>
          <a:pPr>
            <a:defRPr sz="14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65150505162726"/>
          <c:y val="4.9677337091976199E-2"/>
          <c:w val="0.6497674500813041"/>
          <c:h val="0.7836685585504100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3.7411668063817828E-2"/>
                  <c:y val="-1.5263762625655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Арендная плата</c:v>
                </c:pt>
                <c:pt idx="1">
                  <c:v>Продажа зем.участков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3367.18</c:v>
                </c:pt>
                <c:pt idx="1">
                  <c:v>4650.5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1170779004353052E-2"/>
                  <c:y val="3.452374656865808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1462026104843567E-2"/>
                  <c:y val="-1.90797032820695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Арендная плата</c:v>
                </c:pt>
                <c:pt idx="1">
                  <c:v>Продажа зем.участков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4316.08</c:v>
                </c:pt>
                <c:pt idx="1">
                  <c:v>1636.27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9860504"/>
        <c:axId val="285147200"/>
        <c:axId val="0"/>
      </c:bar3DChart>
      <c:catAx>
        <c:axId val="229860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285147200"/>
        <c:crosses val="autoZero"/>
        <c:auto val="1"/>
        <c:lblAlgn val="ctr"/>
        <c:lblOffset val="100"/>
        <c:noMultiLvlLbl val="0"/>
      </c:catAx>
      <c:valAx>
        <c:axId val="285147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229860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688761854743407"/>
          <c:y val="0.23435975126076275"/>
          <c:w val="0.19311238145256587"/>
          <c:h val="0.17722009624583551"/>
        </c:manualLayout>
      </c:layout>
      <c:overlay val="0"/>
      <c:txPr>
        <a:bodyPr/>
        <a:lstStyle/>
        <a:p>
          <a:pPr>
            <a:defRPr sz="14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351765611381096"/>
          <c:y val="3.6344635343955496E-2"/>
          <c:w val="0.76818019616177913"/>
          <c:h val="0.516422548641489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Адресная муниципальная программа</c:v>
                </c:pt>
                <c:pt idx="1">
                  <c:v>Приобретение жилфонда</c:v>
                </c:pt>
                <c:pt idx="2">
                  <c:v>Ремонт спец.жилфонда</c:v>
                </c:pt>
                <c:pt idx="3">
                  <c:v>Капитальный ремонт мун.жилфонда</c:v>
                </c:pt>
                <c:pt idx="4">
                  <c:v>Обследование МКД</c:v>
                </c:pt>
                <c:pt idx="5">
                  <c:v>Компенсация расходов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65221.3</c:v>
                </c:pt>
                <c:pt idx="1">
                  <c:v>1519.1</c:v>
                </c:pt>
                <c:pt idx="2">
                  <c:v>446.9</c:v>
                </c:pt>
                <c:pt idx="3">
                  <c:v>340.2</c:v>
                </c:pt>
                <c:pt idx="4">
                  <c:v>71.5</c:v>
                </c:pt>
                <c:pt idx="5">
                  <c:v>34.6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77885224"/>
        <c:axId val="277885616"/>
        <c:axId val="0"/>
      </c:bar3DChart>
      <c:catAx>
        <c:axId val="277885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 i="0" baseline="0">
                <a:solidFill>
                  <a:schemeClr val="bg1"/>
                </a:solidFill>
              </a:defRPr>
            </a:pPr>
            <a:endParaRPr lang="ru-RU"/>
          </a:p>
        </c:txPr>
        <c:crossAx val="277885616"/>
        <c:crosses val="autoZero"/>
        <c:auto val="1"/>
        <c:lblAlgn val="ctr"/>
        <c:lblOffset val="100"/>
        <c:noMultiLvlLbl val="0"/>
      </c:catAx>
      <c:valAx>
        <c:axId val="277885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solidFill>
                  <a:schemeClr val="bg1"/>
                </a:solidFill>
              </a:defRPr>
            </a:pPr>
            <a:endParaRPr lang="ru-RU"/>
          </a:p>
        </c:txPr>
        <c:crossAx val="277885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641354282513859"/>
          <c:y val="5.9344644118916615E-2"/>
          <c:w val="0.19392876736490905"/>
          <c:h val="6.1614225131237904E-2"/>
        </c:manualLayout>
      </c:layout>
      <c:overlay val="0"/>
      <c:txPr>
        <a:bodyPr/>
        <a:lstStyle/>
        <a:p>
          <a:pPr>
            <a:defRPr sz="1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38675950086671"/>
          <c:y val="2.2058617674231729E-2"/>
          <c:w val="0.82361319296843805"/>
          <c:h val="0.456972561974760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6.6666200061591494E-3"/>
                  <c:y val="-1.045744314691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74863518015622E-2"/>
                  <c:y val="-5.2287215734581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333240012318373E-2"/>
                  <c:y val="-5.2287215734581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baseline="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Кап.ремонт, ремонт дорог, тротуаров</c:v>
                </c:pt>
                <c:pt idx="1">
                  <c:v>Содержание дорог, остановок, тротуаров</c:v>
                </c:pt>
                <c:pt idx="2">
                  <c:v>Ремонт объектов благоустройства</c:v>
                </c:pt>
                <c:pt idx="3">
                  <c:v>Уличное освещение</c:v>
                </c:pt>
                <c:pt idx="4">
                  <c:v>"Аллея Кудым-Оша"</c:v>
                </c:pt>
                <c:pt idx="5">
                  <c:v>Благоустройство территории города</c:v>
                </c:pt>
                <c:pt idx="6">
                  <c:v>Текущее содержание дорог</c:v>
                </c:pt>
                <c:pt idx="7">
                  <c:v>Текущее содержание города</c:v>
                </c:pt>
                <c:pt idx="8">
                  <c:v>Содержание мест захоронения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19558.599999999988</c:v>
                </c:pt>
                <c:pt idx="1">
                  <c:v>10680.9</c:v>
                </c:pt>
                <c:pt idx="2">
                  <c:v>4276.7</c:v>
                </c:pt>
                <c:pt idx="3">
                  <c:v>4034.7</c:v>
                </c:pt>
                <c:pt idx="4">
                  <c:v>3085.9</c:v>
                </c:pt>
                <c:pt idx="5">
                  <c:v>2260.9</c:v>
                </c:pt>
                <c:pt idx="6">
                  <c:v>2172.8000000000002</c:v>
                </c:pt>
                <c:pt idx="7">
                  <c:v>334</c:v>
                </c:pt>
                <c:pt idx="8">
                  <c:v>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77886400"/>
        <c:axId val="277886792"/>
      </c:barChart>
      <c:catAx>
        <c:axId val="2778864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baseline="25000">
                <a:solidFill>
                  <a:schemeClr val="bg1"/>
                </a:solidFill>
              </a:defRPr>
            </a:pPr>
            <a:endParaRPr lang="ru-RU"/>
          </a:p>
        </c:txPr>
        <c:crossAx val="277886792"/>
        <c:crosses val="autoZero"/>
        <c:auto val="1"/>
        <c:lblAlgn val="ctr"/>
        <c:lblOffset val="100"/>
        <c:noMultiLvlLbl val="0"/>
      </c:catAx>
      <c:valAx>
        <c:axId val="277886792"/>
        <c:scaling>
          <c:orientation val="minMax"/>
          <c:min val="0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spPr>
          <a:effectLst>
            <a:outerShdw blurRad="50800" dist="50800" dir="5400000" algn="ctr" rotWithShape="0">
              <a:schemeClr val="bg1"/>
            </a:outerShdw>
          </a:effectLst>
        </c:spPr>
        <c:txPr>
          <a:bodyPr/>
          <a:lstStyle/>
          <a:p>
            <a:pPr>
              <a:defRPr sz="1400" b="1" i="0" baseline="0">
                <a:solidFill>
                  <a:schemeClr val="bg1"/>
                </a:solidFill>
              </a:defRPr>
            </a:pPr>
            <a:endParaRPr lang="ru-RU"/>
          </a:p>
        </c:txPr>
        <c:crossAx val="277886400"/>
        <c:crosses val="autoZero"/>
        <c:crossBetween val="between"/>
        <c:majorUnit val="5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638675950086671"/>
          <c:y val="2.2058617674231749E-2"/>
          <c:w val="0.82361319296843805"/>
          <c:h val="0.4569725619747614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Строительство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4669351240572953E-2"/>
                  <c:y val="-2.3889880553010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532877407017774E-2"/>
                  <c:y val="-3.3085165230335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333240012318373E-2"/>
                  <c:y val="-5.2287215734581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8796</c:v>
                </c:pt>
                <c:pt idx="1">
                  <c:v>3528.8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Проектирование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3.7925955799151E-2"/>
                  <c:y val="-3.2724594224878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390675879059827E-2"/>
                  <c:y val="-5.4901576521310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baseline="0">
                    <a:solidFill>
                      <a:schemeClr val="bg1">
                        <a:lumMod val="85000"/>
                        <a:lumOff val="1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.0">
                  <c:v>1147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Технический надзор за строительством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3.4045986942381833E-2"/>
                  <c:y val="-2.4791308066654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325563232549745E-2"/>
                  <c:y val="-2.09148862938327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baseline="0">
                    <a:solidFill>
                      <a:schemeClr val="bg1">
                        <a:lumMod val="85000"/>
                        <a:lumOff val="1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 formatCode="0.0">
                  <c:v>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77887576"/>
        <c:axId val="277887968"/>
        <c:axId val="0"/>
      </c:bar3DChart>
      <c:catAx>
        <c:axId val="277887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baseline="25000">
                <a:solidFill>
                  <a:schemeClr val="bg1"/>
                </a:solidFill>
              </a:defRPr>
            </a:pPr>
            <a:endParaRPr lang="ru-RU"/>
          </a:p>
        </c:txPr>
        <c:crossAx val="277887968"/>
        <c:crosses val="autoZero"/>
        <c:auto val="1"/>
        <c:lblAlgn val="ctr"/>
        <c:lblOffset val="100"/>
        <c:noMultiLvlLbl val="0"/>
      </c:catAx>
      <c:valAx>
        <c:axId val="277887968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spPr>
          <a:effectLst>
            <a:outerShdw blurRad="50800" dist="50800" dir="5400000" algn="ctr" rotWithShape="0">
              <a:schemeClr val="bg1"/>
            </a:outerShdw>
          </a:effectLst>
        </c:spPr>
        <c:txPr>
          <a:bodyPr/>
          <a:lstStyle/>
          <a:p>
            <a:pPr>
              <a:defRPr sz="1050" b="1" i="0" baseline="0">
                <a:solidFill>
                  <a:schemeClr val="bg1"/>
                </a:solidFill>
              </a:defRPr>
            </a:pPr>
            <a:endParaRPr lang="ru-RU"/>
          </a:p>
        </c:txPr>
        <c:crossAx val="277887576"/>
        <c:crosses val="autoZero"/>
        <c:crossBetween val="between"/>
        <c:majorUnit val="5000"/>
      </c:valAx>
    </c:plotArea>
    <c:legend>
      <c:legendPos val="b"/>
      <c:layout>
        <c:manualLayout>
          <c:xMode val="edge"/>
          <c:yMode val="edge"/>
          <c:x val="0.16772073891124417"/>
          <c:y val="0.59486571879936812"/>
          <c:w val="0.72372608840949515"/>
          <c:h val="0.38966244725738397"/>
        </c:manualLayout>
      </c:layout>
      <c:overlay val="0"/>
      <c:txPr>
        <a:bodyPr/>
        <a:lstStyle/>
        <a:p>
          <a:pPr>
            <a:defRPr sz="9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МКД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4806310958590335"/>
                  <c:y val="-1.0685524794940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765969761933172"/>
                  <c:y val="-8.94576149614184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4644</c:v>
                </c:pt>
                <c:pt idx="1">
                  <c:v>8601.2999999999938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ИЖС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5241790692666521"/>
                  <c:y val="-8.94576149614174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5895010293780801"/>
                  <c:y val="2.5097521189626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2"/>
                <c:pt idx="0">
                  <c:v>7352</c:v>
                </c:pt>
                <c:pt idx="1">
                  <c:v>5111.6000000000004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20844888"/>
        <c:axId val="220845280"/>
        <c:axId val="0"/>
      </c:bar3DChart>
      <c:catAx>
        <c:axId val="220844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ru-RU"/>
          </a:p>
        </c:txPr>
        <c:crossAx val="220845280"/>
        <c:crosses val="autoZero"/>
        <c:auto val="1"/>
        <c:lblAlgn val="ctr"/>
        <c:lblOffset val="100"/>
        <c:noMultiLvlLbl val="0"/>
      </c:catAx>
      <c:valAx>
        <c:axId val="220845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ru-RU"/>
          </a:p>
        </c:txPr>
        <c:crossAx val="22084488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6.6666200061591494E-3"/>
                  <c:y val="-1.045744314691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74863518015622E-2"/>
                  <c:y val="-5.2287215734581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333240012318373E-2"/>
                  <c:y val="-5.2287215734581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baseline="0">
                    <a:solidFill>
                      <a:schemeClr val="bg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Охрана, защита и воспроизводство</c:v>
                </c:pt>
                <c:pt idx="1">
                  <c:v>Охрана водных объектов</c:v>
                </c:pt>
                <c:pt idx="2">
                  <c:v>Модернизация инфраструктуры</c:v>
                </c:pt>
                <c:pt idx="3">
                  <c:v>Экологическое воспитание</c:v>
                </c:pt>
                <c:pt idx="4">
                  <c:v>Стерилизация собак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649.1</c:v>
                </c:pt>
                <c:pt idx="1">
                  <c:v>383.5</c:v>
                </c:pt>
                <c:pt idx="2">
                  <c:v>53.4</c:v>
                </c:pt>
                <c:pt idx="3">
                  <c:v>142.69999999999999</c:v>
                </c:pt>
                <c:pt idx="4" formatCode="0.0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77889144"/>
        <c:axId val="277889536"/>
        <c:axId val="0"/>
      </c:bar3DChart>
      <c:catAx>
        <c:axId val="277889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aseline="25000">
                <a:solidFill>
                  <a:schemeClr val="bg1"/>
                </a:solidFill>
              </a:defRPr>
            </a:pPr>
            <a:endParaRPr lang="ru-RU"/>
          </a:p>
        </c:txPr>
        <c:crossAx val="277889536"/>
        <c:crosses val="autoZero"/>
        <c:auto val="1"/>
        <c:lblAlgn val="ctr"/>
        <c:lblOffset val="100"/>
        <c:noMultiLvlLbl val="0"/>
      </c:catAx>
      <c:valAx>
        <c:axId val="277889536"/>
        <c:scaling>
          <c:orientation val="minMax"/>
          <c:max val="1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effectLst>
            <a:outerShdw blurRad="50800" dist="50800" dir="5400000" algn="ctr" rotWithShape="0">
              <a:schemeClr val="bg1"/>
            </a:outerShdw>
          </a:effectLst>
        </c:spPr>
        <c:txPr>
          <a:bodyPr/>
          <a:lstStyle/>
          <a:p>
            <a:pPr>
              <a:defRPr sz="1400" b="1" i="0" baseline="0">
                <a:solidFill>
                  <a:schemeClr val="bg1"/>
                </a:solidFill>
              </a:defRPr>
            </a:pPr>
            <a:endParaRPr lang="ru-RU"/>
          </a:p>
        </c:txPr>
        <c:crossAx val="277889144"/>
        <c:crosses val="autoZero"/>
        <c:crossBetween val="between"/>
        <c:majorUnit val="300"/>
        <c:minorUnit val="3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Теплоснабжение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Модернизация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1610627397183583E-2"/>
                  <c:y val="-0.299746047149136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678294465130604E-2"/>
                  <c:y val="-0.121763408081565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5617.4</c:v>
                </c:pt>
                <c:pt idx="1">
                  <c:v>753.6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29684864"/>
        <c:axId val="277891104"/>
        <c:axId val="0"/>
      </c:bar3DChart>
      <c:catAx>
        <c:axId val="229684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77891104"/>
        <c:crosses val="autoZero"/>
        <c:auto val="1"/>
        <c:lblAlgn val="ctr"/>
        <c:lblOffset val="100"/>
        <c:noMultiLvlLbl val="0"/>
      </c:catAx>
      <c:valAx>
        <c:axId val="277891104"/>
        <c:scaling>
          <c:orientation val="minMax"/>
          <c:max val="6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9684864"/>
        <c:crosses val="autoZero"/>
        <c:crossBetween val="between"/>
        <c:majorUnit val="6000"/>
      </c:valAx>
    </c:plotArea>
    <c:legend>
      <c:legendPos val="r"/>
      <c:layout>
        <c:manualLayout>
          <c:xMode val="edge"/>
          <c:yMode val="edge"/>
          <c:x val="0.39925847121513314"/>
          <c:y val="0.25807784892378394"/>
          <c:w val="0.31720895508459573"/>
          <c:h val="0.263579535124538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 baseline="0">
          <a:solidFill>
            <a:schemeClr val="bg1">
              <a:lumMod val="85000"/>
              <a:lumOff val="1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Электроснабжение</a:t>
            </a:r>
          </a:p>
        </c:rich>
      </c:tx>
      <c:layout>
        <c:manualLayout>
          <c:xMode val="edge"/>
          <c:yMode val="edge"/>
          <c:x val="0.33208413822708766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Модернизация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4814151198708511E-3"/>
                  <c:y val="-2.5934393743725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962830239741699E-2"/>
                  <c:y val="-2.0747514994980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>
                  <c:v>1254.2</c:v>
                </c:pt>
                <c:pt idx="1">
                  <c:v>1297.9000000000001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Развитие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592476459773981E-2"/>
                  <c:y val="-0.15041948371360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222122679806265E-2"/>
                  <c:y val="-0.145232604964864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2"/>
                <c:pt idx="0">
                  <c:v>1089.3</c:v>
                </c:pt>
                <c:pt idx="1">
                  <c:v>1882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77891888"/>
        <c:axId val="277892280"/>
        <c:axId val="0"/>
      </c:bar3DChart>
      <c:catAx>
        <c:axId val="277891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77892280"/>
        <c:crosses val="autoZero"/>
        <c:auto val="1"/>
        <c:lblAlgn val="ctr"/>
        <c:lblOffset val="100"/>
        <c:noMultiLvlLbl val="0"/>
      </c:catAx>
      <c:valAx>
        <c:axId val="277892280"/>
        <c:scaling>
          <c:orientation val="minMax"/>
          <c:max val="15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7891888"/>
        <c:crosses val="autoZero"/>
        <c:crossBetween val="between"/>
        <c:majorUnit val="500"/>
      </c:valAx>
    </c:plotArea>
    <c:legend>
      <c:legendPos val="r"/>
      <c:layout>
        <c:manualLayout>
          <c:xMode val="edge"/>
          <c:yMode val="edge"/>
          <c:x val="0.66710844835148531"/>
          <c:y val="0.25807784892378394"/>
          <c:w val="0.25797866681598047"/>
          <c:h val="0.240889267898611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 baseline="0">
          <a:solidFill>
            <a:schemeClr val="bg1">
              <a:lumMod val="85000"/>
              <a:lumOff val="1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Водоснабжение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Модернизация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7.1110613399031379E-3"/>
                  <c:y val="-3.6308151241215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2"/>
                <c:pt idx="1">
                  <c:v>416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Развитие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4222122679806265E-2"/>
                  <c:y val="-0.326773361170944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592476459773981E-2"/>
                  <c:y val="-0.2437833011910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2"/>
                <c:pt idx="0">
                  <c:v>4403.8</c:v>
                </c:pt>
                <c:pt idx="1">
                  <c:v>2047.8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92138104"/>
        <c:axId val="292136144"/>
        <c:axId val="0"/>
      </c:bar3DChart>
      <c:catAx>
        <c:axId val="292138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2136144"/>
        <c:crosses val="autoZero"/>
        <c:auto val="1"/>
        <c:lblAlgn val="ctr"/>
        <c:lblOffset val="100"/>
        <c:noMultiLvlLbl val="0"/>
      </c:catAx>
      <c:valAx>
        <c:axId val="292136144"/>
        <c:scaling>
          <c:orientation val="minMax"/>
          <c:max val="40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92138104"/>
        <c:crosses val="autoZero"/>
        <c:crossBetween val="between"/>
        <c:majorUnit val="4000"/>
      </c:valAx>
    </c:plotArea>
    <c:legend>
      <c:legendPos val="r"/>
      <c:layout>
        <c:manualLayout>
          <c:xMode val="edge"/>
          <c:yMode val="edge"/>
          <c:x val="0.59503686053981408"/>
          <c:y val="0.20620906143633266"/>
          <c:w val="0.28878208971938107"/>
          <c:h val="0.240889267898611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 baseline="0"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Водоотведение</a:t>
            </a:r>
            <a:endParaRPr lang="ru-RU" dirty="0"/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Развитие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7.9601432909363473E-3"/>
                  <c:y val="-0.316399603673453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031347921775854E-2"/>
                  <c:y val="-0.16079324121109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2"/>
                <c:pt idx="0">
                  <c:v>384</c:v>
                </c:pt>
                <c:pt idx="1">
                  <c:v>83.5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92135360"/>
        <c:axId val="230049032"/>
        <c:axId val="0"/>
      </c:bar3DChart>
      <c:catAx>
        <c:axId val="292135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30049032"/>
        <c:crosses val="autoZero"/>
        <c:auto val="1"/>
        <c:lblAlgn val="ctr"/>
        <c:lblOffset val="100"/>
        <c:noMultiLvlLbl val="0"/>
      </c:catAx>
      <c:valAx>
        <c:axId val="230049032"/>
        <c:scaling>
          <c:orientation val="minMax"/>
          <c:max val="4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92135360"/>
        <c:crosses val="autoZero"/>
        <c:crossBetween val="between"/>
        <c:majorUnit val="400"/>
      </c:valAx>
    </c:plotArea>
    <c:legend>
      <c:legendPos val="r"/>
      <c:layout>
        <c:manualLayout>
          <c:xMode val="edge"/>
          <c:yMode val="edge"/>
          <c:x val="0.59503686053981408"/>
          <c:y val="0.20620906143633277"/>
          <c:w val="0.28878208971938124"/>
          <c:h val="0.240889267898611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 baseline="0">
          <a:solidFill>
            <a:schemeClr val="bg1">
              <a:lumMod val="95000"/>
              <a:lumOff val="5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008781075475601"/>
          <c:y val="3.4816698313469681E-2"/>
          <c:w val="0.85504517019884951"/>
          <c:h val="0.495186694179897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2.6666480024636747E-2"/>
                  <c:y val="-2.6143607867290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970841848875959E-2"/>
                  <c:y val="-3.3986690227478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333240012318373E-2"/>
                  <c:y val="-5.2287215734581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baseline="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Капитальный ремонт и строительство улиц в гравийном исполнении</c:v>
                </c:pt>
                <c:pt idx="1">
                  <c:v>Установка детских площадок, остановочных комплексов, контейнеров для мусора, озеленение города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10466.200000000004</c:v>
                </c:pt>
                <c:pt idx="1">
                  <c:v>671.5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8888686693356477E-2"/>
                  <c:y val="-3.9215411800936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9999720036955122E-2"/>
                  <c:y val="-1.8300525507103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baseline="0">
                    <a:solidFill>
                      <a:schemeClr val="accent3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Капитальный ремонт и строительство улиц в гравийном исполнении</c:v>
                </c:pt>
                <c:pt idx="1">
                  <c:v>Установка детских площадок, остановочных комплексов, контейнеров для мусора, озеленение города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6549.1</c:v>
                </c:pt>
                <c:pt idx="1">
                  <c:v>642.9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30052168"/>
        <c:axId val="230051384"/>
        <c:axId val="0"/>
      </c:bar3DChart>
      <c:catAx>
        <c:axId val="230052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 baseline="25000">
                <a:solidFill>
                  <a:schemeClr val="bg1"/>
                </a:solidFill>
              </a:defRPr>
            </a:pPr>
            <a:endParaRPr lang="ru-RU"/>
          </a:p>
        </c:txPr>
        <c:crossAx val="230051384"/>
        <c:crosses val="autoZero"/>
        <c:auto val="1"/>
        <c:lblAlgn val="ctr"/>
        <c:lblOffset val="100"/>
        <c:noMultiLvlLbl val="0"/>
      </c:catAx>
      <c:valAx>
        <c:axId val="230051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effectLst>
            <a:outerShdw blurRad="50800" dist="50800" dir="5400000" algn="ctr" rotWithShape="0">
              <a:schemeClr val="bg1"/>
            </a:outerShdw>
          </a:effectLst>
        </c:spPr>
        <c:txPr>
          <a:bodyPr/>
          <a:lstStyle/>
          <a:p>
            <a:pPr>
              <a:defRPr sz="1400" b="1" i="0" baseline="0">
                <a:solidFill>
                  <a:schemeClr val="bg1"/>
                </a:solidFill>
              </a:defRPr>
            </a:pPr>
            <a:endParaRPr lang="ru-RU"/>
          </a:p>
        </c:txPr>
        <c:crossAx val="230052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042277392423338"/>
          <c:y val="3.6875867679583951E-2"/>
          <c:w val="0.15896713398537299"/>
          <c:h val="0.14716875019556241"/>
        </c:manualLayout>
      </c:layout>
      <c:overlay val="0"/>
      <c:txPr>
        <a:bodyPr/>
        <a:lstStyle/>
        <a:p>
          <a:pPr>
            <a:defRPr sz="1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Постановления</c:v>
                </c:pt>
                <c:pt idx="1">
                  <c:v>Распоряжения</c:v>
                </c:pt>
                <c:pt idx="2">
                  <c:v>из них НПА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1565</c:v>
                </c:pt>
                <c:pt idx="1">
                  <c:v>1040</c:v>
                </c:pt>
                <c:pt idx="2">
                  <c:v>206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250126538647204E-2"/>
                  <c:y val="4.40923230752138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Постановления</c:v>
                </c:pt>
                <c:pt idx="1">
                  <c:v>Распоряжения</c:v>
                </c:pt>
                <c:pt idx="2">
                  <c:v>из них НПА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1652</c:v>
                </c:pt>
                <c:pt idx="1">
                  <c:v>1252</c:v>
                </c:pt>
                <c:pt idx="2">
                  <c:v>224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691176"/>
        <c:axId val="230692352"/>
      </c:barChart>
      <c:catAx>
        <c:axId val="230691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30692352"/>
        <c:crosses val="autoZero"/>
        <c:auto val="1"/>
        <c:lblAlgn val="ctr"/>
        <c:lblOffset val="100"/>
        <c:noMultiLvlLbl val="0"/>
      </c:catAx>
      <c:valAx>
        <c:axId val="230692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3069117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начисленная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22869</c:v>
                </c:pt>
                <c:pt idx="1">
                  <c:v>25290.9</c:v>
                </c:pt>
                <c:pt idx="2">
                  <c:v>25150.9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20845672"/>
        <c:axId val="220846848"/>
      </c:lineChart>
      <c:catAx>
        <c:axId val="220845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846848"/>
        <c:crosses val="autoZero"/>
        <c:auto val="1"/>
        <c:lblAlgn val="ctr"/>
        <c:lblOffset val="100"/>
        <c:noMultiLvlLbl val="0"/>
      </c:catAx>
      <c:valAx>
        <c:axId val="220846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845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г.Кудымкар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665856870588007E-2"/>
                  <c:y val="2.1926068749102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2463416030691652E-3"/>
                  <c:y val="-2.6311282498922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2.2999999999999998</c:v>
                </c:pt>
                <c:pt idx="1">
                  <c:v>3.8899999999999997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АЗН Пермского края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665856870588007E-2"/>
                  <c:y val="-4.8237351248024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2463416030691652E-3"/>
                  <c:y val="-1.7540854999281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2.5</c:v>
                </c:pt>
                <c:pt idx="1">
                  <c:v>3.17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Пермский край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037561450434742"/>
                  <c:y val="-8.77042749964098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1.56</c:v>
                </c:pt>
                <c:pt idx="1">
                  <c:v>1.6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20847632"/>
        <c:axId val="220848024"/>
      </c:lineChart>
      <c:catAx>
        <c:axId val="22084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848024"/>
        <c:crosses val="autoZero"/>
        <c:auto val="1"/>
        <c:lblAlgn val="ctr"/>
        <c:lblOffset val="100"/>
        <c:noMultiLvlLbl val="0"/>
      </c:catAx>
      <c:valAx>
        <c:axId val="220848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847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собственные средства</c:v>
                </c:pt>
                <c:pt idx="1">
                  <c:v>привлеченные средства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48325</c:v>
                </c:pt>
                <c:pt idx="1">
                  <c:v>180681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собственные средства</c:v>
                </c:pt>
                <c:pt idx="1">
                  <c:v>привлеченные средства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42297</c:v>
                </c:pt>
                <c:pt idx="1">
                  <c:v>252429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058152"/>
        <c:axId val="223058544"/>
      </c:barChart>
      <c:catAx>
        <c:axId val="223058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058544"/>
        <c:crosses val="autoZero"/>
        <c:auto val="1"/>
        <c:lblAlgn val="ctr"/>
        <c:lblOffset val="100"/>
        <c:noMultiLvlLbl val="0"/>
      </c:catAx>
      <c:valAx>
        <c:axId val="22305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058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9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038474313597987E-2"/>
          <c:y val="1.2596629538679686E-2"/>
          <c:w val="0.96683654332804425"/>
          <c:h val="0.940171037171689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6699FF"/>
            </a:solidFill>
          </c:spPr>
          <c:explosion val="40"/>
          <c:dPt>
            <c:idx val="0"/>
            <c:bubble3D val="0"/>
            <c:explosion val="34"/>
          </c:dPt>
          <c:dPt>
            <c:idx val="1"/>
            <c:bubble3D val="0"/>
            <c:explosion val="0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3197" b="1" cap="none" spc="0">
                      <a:ln w="17780" cmpd="sng">
                        <a:solidFill>
                          <a:schemeClr val="accent1">
                            <a:tint val="3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63000"/>
                              <a:sat val="105000"/>
                            </a:schemeClr>
                          </a:gs>
                          <a:gs pos="90000">
                            <a:schemeClr val="accent1">
                              <a:shade val="50000"/>
                              <a:satMod val="10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5000" dist="50800" dir="5400000" algn="tl">
                          <a:srgbClr val="000000">
                            <a:alpha val="33000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0511336504819144"/>
                  <c:y val="-4.4581810006583983E-2"/>
                </c:manualLayout>
              </c:layout>
              <c:spPr/>
              <c:txPr>
                <a:bodyPr/>
                <a:lstStyle/>
                <a:p>
                  <a:pPr>
                    <a:defRPr sz="3197" b="1" cap="none" spc="0">
                      <a:ln w="17780" cmpd="sng">
                        <a:solidFill>
                          <a:schemeClr val="accent1">
                            <a:tint val="3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63000"/>
                              <a:sat val="105000"/>
                            </a:schemeClr>
                          </a:gs>
                          <a:gs pos="90000">
                            <a:schemeClr val="accent1">
                              <a:shade val="50000"/>
                              <a:satMod val="10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5000" dist="50800" dir="5400000" algn="tl">
                          <a:srgbClr val="000000">
                            <a:alpha val="33000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197" b="1" cap="all" spc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Непрограммная часть</c:v>
                </c:pt>
                <c:pt idx="1">
                  <c:v>Муниципальные программы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75.7</c:v>
                </c:pt>
                <c:pt idx="1">
                  <c:v>614.29999999999995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92">
          <a:noFill/>
        </a:ln>
      </c:spPr>
    </c:plotArea>
    <c:plotVisOnly val="1"/>
    <c:dispBlanksAs val="zero"/>
    <c:showDLblsOverMax val="0"/>
  </c:chart>
  <c:txPr>
    <a:bodyPr/>
    <a:lstStyle/>
    <a:p>
      <a:pPr>
        <a:defRPr sz="1797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71580998555569864"/>
          <c:y val="7.1635312738697957E-2"/>
          <c:w val="0.28128996488085717"/>
          <c:h val="0.3880070241198199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CC00CC"/>
              </a:solidFill>
            </c:spPr>
          </c:dPt>
          <c:cat>
            <c:strRef>
              <c:f>Лист1!$A$2:$A$15</c:f>
              <c:strCache>
                <c:ptCount val="14"/>
                <c:pt idx="0">
                  <c:v>1.Развитие образования - 65,6 % (403,0 млн.руб )</c:v>
                </c:pt>
                <c:pt idx="1">
                  <c:v>2.Социальная поддержка граждан  -2,1 % (12,6 млн.руб.)</c:v>
                </c:pt>
                <c:pt idx="2">
                  <c:v>3.Развитие культуры  - 6% (37,0 млн.руб.)</c:v>
                </c:pt>
                <c:pt idx="3">
                  <c:v>4.Развитие физической культуры  - 2,4% (14,5 млн.руб.)</c:v>
                </c:pt>
                <c:pt idx="4">
                  <c:v>5.Обеспечение общественной безопасности -  0,2%(1,1 млн.руб)</c:v>
                </c:pt>
                <c:pt idx="5">
                  <c:v>6.Экономическое развитие  - 1,5% (9,1 млн.руб.)</c:v>
                </c:pt>
                <c:pt idx="6">
                  <c:v>7.Обеспечение доступным и комфортным жильем  - 11% (67,6 млн.руб)</c:v>
                </c:pt>
                <c:pt idx="7">
                  <c:v>8.Содержание городской инфраструктуры  - 8,2% (50,4 млн.руб.)</c:v>
                </c:pt>
                <c:pt idx="8">
                  <c:v>9.Управление муниципальным имуществом и земельн. ресурсами  - 0,6%  (3,9 млн.руб)</c:v>
                </c:pt>
                <c:pt idx="9">
                  <c:v>10.Охрана окружающей среды  - 0,2% (1,3 млн.руб)</c:v>
                </c:pt>
                <c:pt idx="10">
                  <c:v>11.Развитие муниципальной службы -  0,02% (0,1 млн.руб.)</c:v>
                </c:pt>
                <c:pt idx="11">
                  <c:v>12. Развитие муниципальных финансов  - 0%</c:v>
                </c:pt>
                <c:pt idx="12">
                  <c:v>13.Комплексное развитие системы коммунальной инфраструктуры  - 1,1% (6,5 млн.руб.)</c:v>
                </c:pt>
                <c:pt idx="13">
                  <c:v>14.Благоустройство  - 1,2% (7,2 млн.руб.)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403</c:v>
                </c:pt>
                <c:pt idx="1">
                  <c:v>12.6</c:v>
                </c:pt>
                <c:pt idx="2">
                  <c:v>37</c:v>
                </c:pt>
                <c:pt idx="3">
                  <c:v>14.5</c:v>
                </c:pt>
                <c:pt idx="4">
                  <c:v>1.1000000000000001</c:v>
                </c:pt>
                <c:pt idx="5">
                  <c:v>9.1</c:v>
                </c:pt>
                <c:pt idx="6">
                  <c:v>67.599999999999994</c:v>
                </c:pt>
                <c:pt idx="7">
                  <c:v>50.4</c:v>
                </c:pt>
                <c:pt idx="8">
                  <c:v>3.9</c:v>
                </c:pt>
                <c:pt idx="9">
                  <c:v>1.3</c:v>
                </c:pt>
                <c:pt idx="10">
                  <c:v>0.1</c:v>
                </c:pt>
                <c:pt idx="12">
                  <c:v>6.5</c:v>
                </c:pt>
                <c:pt idx="13">
                  <c:v>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 defTabSz="360000"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1.8850322162395697E-2"/>
          <c:y val="0"/>
          <c:w val="0.95504923176659595"/>
          <c:h val="0.98916237989060507"/>
        </c:manualLayout>
      </c:layout>
      <c:overlay val="0"/>
      <c:txPr>
        <a:bodyPr/>
        <a:lstStyle/>
        <a:p>
          <a:pPr>
            <a:defRPr sz="16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56128948635338"/>
          <c:y val="0.33459598047565153"/>
          <c:w val="0.56488399437099579"/>
          <c:h val="0.548826624501974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0"/>
          <c:dLbls>
            <c:dLbl>
              <c:idx val="0"/>
              <c:layout>
                <c:manualLayout>
                  <c:x val="0.14868343370479528"/>
                  <c:y val="-5.1437762558057966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Национальная экономика</a:t>
                    </a: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50,4 </a:t>
                    </a:r>
                    <a:r>
                      <a:rPr lang="ru-RU" sz="1800" b="1" dirty="0" err="1" smtClean="0">
                        <a:solidFill>
                          <a:srgbClr val="000066"/>
                        </a:solidFill>
                      </a:rPr>
                      <a:t>млн.руб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.</a:t>
                    </a: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7%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4113092117404855E-2"/>
                  <c:y val="4.7263491995334007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ЖКХ </a:t>
                    </a: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97,2 </a:t>
                    </a:r>
                    <a:r>
                      <a:rPr lang="ru-RU" sz="1800" b="1" dirty="0" err="1" smtClean="0">
                        <a:solidFill>
                          <a:srgbClr val="000066"/>
                        </a:solidFill>
                      </a:rPr>
                      <a:t>млн.руб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.</a:t>
                    </a: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14%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33040038710115827"/>
                  <c:y val="-2.4570424601555837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>
                        <a:solidFill>
                          <a:srgbClr val="000066"/>
                        </a:solidFill>
                      </a:rPr>
                      <a:t>Образование. 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396,6</a:t>
                    </a:r>
                    <a:r>
                      <a:rPr lang="ru-RU" sz="1800" b="1" baseline="0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baseline="0" dirty="0" err="1" smtClean="0">
                        <a:solidFill>
                          <a:srgbClr val="000066"/>
                        </a:solidFill>
                      </a:rPr>
                      <a:t>млн.руб</a:t>
                    </a:r>
                    <a:r>
                      <a:rPr lang="ru-RU" sz="1800" b="1" baseline="0" dirty="0" smtClean="0">
                        <a:solidFill>
                          <a:srgbClr val="000066"/>
                        </a:solidFill>
                      </a:rPr>
                      <a:t>.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58%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0607441689215431"/>
                  <c:y val="-1.1295453406903265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Культура</a:t>
                    </a: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26,8</a:t>
                    </a:r>
                    <a:r>
                      <a:rPr lang="ru-RU" sz="1800" b="1" baseline="0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baseline="0" dirty="0" err="1" smtClean="0">
                        <a:solidFill>
                          <a:srgbClr val="000066"/>
                        </a:solidFill>
                      </a:rPr>
                      <a:t>млн.руб</a:t>
                    </a:r>
                    <a:r>
                      <a:rPr lang="ru-RU" sz="1800" b="1" baseline="0" dirty="0" smtClean="0">
                        <a:solidFill>
                          <a:srgbClr val="000066"/>
                        </a:solidFill>
                      </a:rPr>
                      <a:t>.</a:t>
                    </a: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4%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4294084403844956"/>
                  <c:y val="-0.12081159513636915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dirty="0" err="1" smtClean="0">
                        <a:solidFill>
                          <a:srgbClr val="000066"/>
                        </a:solidFill>
                      </a:rPr>
                      <a:t>Соц.политика</a:t>
                    </a:r>
                    <a:r>
                      <a:rPr lang="ru-RU" sz="1800" b="1" dirty="0">
                        <a:solidFill>
                          <a:srgbClr val="000066"/>
                        </a:solidFill>
                      </a:rPr>
                      <a:t>. 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42,1 </a:t>
                    </a:r>
                    <a:r>
                      <a:rPr lang="ru-RU" sz="1800" b="1" dirty="0" err="1" smtClean="0">
                        <a:solidFill>
                          <a:srgbClr val="000066"/>
                        </a:solidFill>
                      </a:rPr>
                      <a:t>млн.руб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.</a:t>
                    </a:r>
                  </a:p>
                  <a:p>
                    <a:r>
                      <a:rPr lang="ru-RU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 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6%</a:t>
                    </a:r>
                    <a:endParaRPr lang="ru-RU" b="1" cap="all" spc="0" dirty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8.6952804142055848E-2"/>
                  <c:y val="-0.21637825536208871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Физическая культура. </a:t>
                    </a:r>
                    <a:endParaRPr lang="ru-RU" sz="1800" b="1" dirty="0" smtClean="0">
                      <a:solidFill>
                        <a:srgbClr val="000066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14,6 </a:t>
                    </a:r>
                    <a:r>
                      <a:rPr lang="ru-RU" sz="1800" b="1" dirty="0" err="1" smtClean="0">
                        <a:solidFill>
                          <a:srgbClr val="0000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млн.руб</a:t>
                    </a:r>
                    <a:endParaRPr lang="ru-RU" sz="1800" b="1" dirty="0" smtClean="0">
                      <a:solidFill>
                        <a:srgbClr val="000066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%</a:t>
                    </a:r>
                    <a:endParaRPr lang="ru-RU" b="1" cap="all" spc="0" dirty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8988654038440232E-2"/>
                  <c:y val="-0.14001103136739385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Органы </a:t>
                    </a:r>
                    <a:r>
                      <a:rPr lang="ru-RU" sz="1800" b="1" dirty="0">
                        <a:solidFill>
                          <a:srgbClr val="000066"/>
                        </a:solidFill>
                      </a:rPr>
                      <a:t>местного самоуправления. 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54,7</a:t>
                    </a:r>
                    <a:r>
                      <a:rPr lang="ru-RU" sz="1800" b="1" baseline="0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baseline="0" dirty="0" err="1" smtClean="0">
                        <a:solidFill>
                          <a:srgbClr val="000066"/>
                        </a:solidFill>
                      </a:rPr>
                      <a:t>млн.руб</a:t>
                    </a:r>
                    <a:endParaRPr lang="ru-RU" sz="1800" b="1" baseline="0" dirty="0" smtClean="0">
                      <a:solidFill>
                        <a:srgbClr val="000066"/>
                      </a:solidFill>
                    </a:endParaRP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8%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2864103062622692"/>
                  <c:y val="-0.17948813352846699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>
                        <a:solidFill>
                          <a:srgbClr val="000066"/>
                        </a:solidFill>
                      </a:rPr>
                      <a:t>Прочие расходы. 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7,6 </a:t>
                    </a:r>
                    <a:r>
                      <a:rPr lang="ru-RU" sz="1800" b="1" dirty="0" err="1" smtClean="0">
                        <a:solidFill>
                          <a:srgbClr val="000066"/>
                        </a:solidFill>
                      </a:rPr>
                      <a:t>млн.руб</a:t>
                    </a:r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.</a:t>
                    </a:r>
                  </a:p>
                  <a:p>
                    <a:r>
                      <a:rPr lang="ru-RU" sz="1800" b="1" dirty="0" smtClean="0">
                        <a:solidFill>
                          <a:srgbClr val="000066"/>
                        </a:solidFill>
                      </a:rPr>
                      <a:t> </a:t>
                    </a:r>
                    <a:r>
                      <a:rPr lang="ru-RU" sz="18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rPr>
                      <a:t>1%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separator>. </c:separator>
              <c:extLst>
                <c:ext xmlns:c15="http://schemas.microsoft.com/office/drawing/2012/chart" uri="{CE6537A1-D6FC-4f65-9D91-7224C49458BB}"/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eparator>. </c:separator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Национальная экономика</c:v>
                </c:pt>
                <c:pt idx="1">
                  <c:v>ЖКХ</c:v>
                </c:pt>
                <c:pt idx="2">
                  <c:v>Образование</c:v>
                </c:pt>
                <c:pt idx="3">
                  <c:v>Культура</c:v>
                </c:pt>
                <c:pt idx="4">
                  <c:v>Соц.политика</c:v>
                </c:pt>
                <c:pt idx="5">
                  <c:v>Физическая культура</c:v>
                </c:pt>
                <c:pt idx="6">
                  <c:v>Органы местного самоуправления</c:v>
                </c:pt>
                <c:pt idx="7">
                  <c:v>Прочие расходы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50.4</c:v>
                </c:pt>
                <c:pt idx="1">
                  <c:v>97.2</c:v>
                </c:pt>
                <c:pt idx="2">
                  <c:v>396.6</c:v>
                </c:pt>
                <c:pt idx="3">
                  <c:v>26.8</c:v>
                </c:pt>
                <c:pt idx="4">
                  <c:v>42.1</c:v>
                </c:pt>
                <c:pt idx="5">
                  <c:v>14.6</c:v>
                </c:pt>
                <c:pt idx="6">
                  <c:v>54.7</c:v>
                </c:pt>
                <c:pt idx="7">
                  <c:v>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230705-529C-4871-B4F4-9CCA51D6C6B6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FBFD01-E4FD-4EEF-B58A-309506162FD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Количество дошкольных учреждений</a:t>
          </a:r>
          <a:endParaRPr lang="ru-RU" sz="2000" b="1" dirty="0">
            <a:solidFill>
              <a:srgbClr val="002060"/>
            </a:solidFill>
          </a:endParaRPr>
        </a:p>
      </dgm:t>
    </dgm:pt>
    <dgm:pt modelId="{3CBB2F6A-79C2-48B8-8E25-06200E0A18BB}" type="parTrans" cxnId="{B01A040A-E46A-4BE3-AA60-C84F965AC864}">
      <dgm:prSet/>
      <dgm:spPr/>
      <dgm:t>
        <a:bodyPr/>
        <a:lstStyle/>
        <a:p>
          <a:endParaRPr lang="ru-RU"/>
        </a:p>
      </dgm:t>
    </dgm:pt>
    <dgm:pt modelId="{BE35DFFE-78CF-4685-B5D3-FA7D27BBBAA1}" type="sibTrans" cxnId="{B01A040A-E46A-4BE3-AA60-C84F965AC864}">
      <dgm:prSet/>
      <dgm:spPr/>
      <dgm:t>
        <a:bodyPr/>
        <a:lstStyle/>
        <a:p>
          <a:endParaRPr lang="ru-RU"/>
        </a:p>
      </dgm:t>
    </dgm:pt>
    <dgm:pt modelId="{523D9BB9-576C-48EF-B775-1ECE445562FD}">
      <dgm:prSet phldrT="[Текст]" custT="1"/>
      <dgm:spPr/>
      <dgm:t>
        <a:bodyPr/>
        <a:lstStyle/>
        <a:p>
          <a:r>
            <a:rPr lang="ru-RU" sz="1600" b="1" dirty="0" smtClean="0"/>
            <a:t>2014 год</a:t>
          </a:r>
        </a:p>
        <a:p>
          <a:r>
            <a:rPr lang="ru-RU" sz="1600" b="1" dirty="0" smtClean="0"/>
            <a:t>8 ед.</a:t>
          </a:r>
          <a:endParaRPr lang="ru-RU" sz="1600" b="1" dirty="0"/>
        </a:p>
      </dgm:t>
    </dgm:pt>
    <dgm:pt modelId="{21190D59-36B0-48A9-A71A-6DEC562B50F8}" type="parTrans" cxnId="{F241F00E-1E66-4A42-B1F3-3773373B73C4}">
      <dgm:prSet/>
      <dgm:spPr/>
      <dgm:t>
        <a:bodyPr/>
        <a:lstStyle/>
        <a:p>
          <a:endParaRPr lang="ru-RU"/>
        </a:p>
      </dgm:t>
    </dgm:pt>
    <dgm:pt modelId="{DC9272A4-501E-426B-A60F-7BA781F2BD8B}" type="sibTrans" cxnId="{F241F00E-1E66-4A42-B1F3-3773373B73C4}">
      <dgm:prSet/>
      <dgm:spPr/>
      <dgm:t>
        <a:bodyPr/>
        <a:lstStyle/>
        <a:p>
          <a:endParaRPr lang="ru-RU"/>
        </a:p>
      </dgm:t>
    </dgm:pt>
    <dgm:pt modelId="{33070DE8-CC31-412D-B952-3608C43749DE}">
      <dgm:prSet phldrT="[Текст]" custT="1"/>
      <dgm:spPr/>
      <dgm:t>
        <a:bodyPr/>
        <a:lstStyle/>
        <a:p>
          <a:r>
            <a:rPr lang="ru-RU" sz="1600" b="1" dirty="0" smtClean="0"/>
            <a:t>2015 год</a:t>
          </a:r>
        </a:p>
        <a:p>
          <a:r>
            <a:rPr lang="ru-RU" sz="1600" b="1" dirty="0" smtClean="0"/>
            <a:t>8 ед.</a:t>
          </a:r>
          <a:endParaRPr lang="ru-RU" sz="1600" b="1" dirty="0"/>
        </a:p>
      </dgm:t>
    </dgm:pt>
    <dgm:pt modelId="{F74900D4-933B-47AA-801F-7B228A139334}" type="parTrans" cxnId="{97EA7A83-9954-4C07-8B03-31C94185308F}">
      <dgm:prSet/>
      <dgm:spPr/>
      <dgm:t>
        <a:bodyPr/>
        <a:lstStyle/>
        <a:p>
          <a:endParaRPr lang="ru-RU"/>
        </a:p>
      </dgm:t>
    </dgm:pt>
    <dgm:pt modelId="{92FC464B-899F-479E-9CAC-7DFADEC0C016}" type="sibTrans" cxnId="{97EA7A83-9954-4C07-8B03-31C94185308F}">
      <dgm:prSet/>
      <dgm:spPr/>
      <dgm:t>
        <a:bodyPr/>
        <a:lstStyle/>
        <a:p>
          <a:endParaRPr lang="ru-RU"/>
        </a:p>
      </dgm:t>
    </dgm:pt>
    <dgm:pt modelId="{56BDA887-F979-4709-A094-0A3F20AF509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Количество детей, посещающих дошкольные учреждения</a:t>
          </a:r>
          <a:endParaRPr lang="ru-RU" sz="2000" b="1" dirty="0">
            <a:solidFill>
              <a:srgbClr val="002060"/>
            </a:solidFill>
          </a:endParaRPr>
        </a:p>
      </dgm:t>
    </dgm:pt>
    <dgm:pt modelId="{90037BE2-9FB0-4275-8033-3F587BBA21BB}" type="parTrans" cxnId="{E42B6CFA-A078-47F1-8FA3-E1BB4ED5D267}">
      <dgm:prSet/>
      <dgm:spPr/>
      <dgm:t>
        <a:bodyPr/>
        <a:lstStyle/>
        <a:p>
          <a:endParaRPr lang="ru-RU"/>
        </a:p>
      </dgm:t>
    </dgm:pt>
    <dgm:pt modelId="{1B333EB2-373D-42C9-BE5E-5A628CAEFE17}" type="sibTrans" cxnId="{E42B6CFA-A078-47F1-8FA3-E1BB4ED5D267}">
      <dgm:prSet/>
      <dgm:spPr/>
      <dgm:t>
        <a:bodyPr/>
        <a:lstStyle/>
        <a:p>
          <a:endParaRPr lang="ru-RU"/>
        </a:p>
      </dgm:t>
    </dgm:pt>
    <dgm:pt modelId="{5A57CF96-7D8D-4F23-94EF-C0C53E9B3B62}">
      <dgm:prSet phldrT="[Текст]" custT="1"/>
      <dgm:spPr/>
      <dgm:t>
        <a:bodyPr/>
        <a:lstStyle/>
        <a:p>
          <a:r>
            <a:rPr lang="ru-RU" sz="1600" b="1" dirty="0" smtClean="0"/>
            <a:t>2014 год</a:t>
          </a:r>
        </a:p>
        <a:p>
          <a:r>
            <a:rPr lang="ru-RU" sz="1600" b="1" dirty="0" smtClean="0"/>
            <a:t>2273 ребенка</a:t>
          </a:r>
          <a:endParaRPr lang="ru-RU" sz="1600" b="1" dirty="0"/>
        </a:p>
      </dgm:t>
    </dgm:pt>
    <dgm:pt modelId="{DF0B81B9-654A-40F3-960E-AD3DB23F5738}" type="parTrans" cxnId="{12EA1FF3-2048-42F7-9E1D-96FCD139DEB4}">
      <dgm:prSet/>
      <dgm:spPr/>
      <dgm:t>
        <a:bodyPr/>
        <a:lstStyle/>
        <a:p>
          <a:endParaRPr lang="ru-RU"/>
        </a:p>
      </dgm:t>
    </dgm:pt>
    <dgm:pt modelId="{8347B502-B1AC-49B9-B9A5-18BF9B04DD8D}" type="sibTrans" cxnId="{12EA1FF3-2048-42F7-9E1D-96FCD139DEB4}">
      <dgm:prSet/>
      <dgm:spPr/>
      <dgm:t>
        <a:bodyPr/>
        <a:lstStyle/>
        <a:p>
          <a:endParaRPr lang="ru-RU"/>
        </a:p>
      </dgm:t>
    </dgm:pt>
    <dgm:pt modelId="{C9717B31-DC3E-47C0-9970-7532AF824548}">
      <dgm:prSet phldrT="[Текст]" custT="1"/>
      <dgm:spPr/>
      <dgm:t>
        <a:bodyPr/>
        <a:lstStyle/>
        <a:p>
          <a:r>
            <a:rPr lang="ru-RU" sz="1600" b="1" dirty="0" smtClean="0"/>
            <a:t>2015 год</a:t>
          </a:r>
        </a:p>
        <a:p>
          <a:r>
            <a:rPr lang="ru-RU" sz="1600" b="1" dirty="0" smtClean="0"/>
            <a:t>2401 ребенок</a:t>
          </a:r>
          <a:endParaRPr lang="ru-RU" sz="1600" b="1" dirty="0"/>
        </a:p>
      </dgm:t>
    </dgm:pt>
    <dgm:pt modelId="{260ADAD7-4BBB-43C3-9049-5D1B3B52139D}" type="parTrans" cxnId="{2ED9DA48-6168-4028-8F0C-CAD7976AA655}">
      <dgm:prSet/>
      <dgm:spPr/>
      <dgm:t>
        <a:bodyPr/>
        <a:lstStyle/>
        <a:p>
          <a:endParaRPr lang="ru-RU"/>
        </a:p>
      </dgm:t>
    </dgm:pt>
    <dgm:pt modelId="{851F63A2-4987-4353-8636-581A3583A380}" type="sibTrans" cxnId="{2ED9DA48-6168-4028-8F0C-CAD7976AA655}">
      <dgm:prSet/>
      <dgm:spPr/>
      <dgm:t>
        <a:bodyPr/>
        <a:lstStyle/>
        <a:p>
          <a:endParaRPr lang="ru-RU"/>
        </a:p>
      </dgm:t>
    </dgm:pt>
    <dgm:pt modelId="{617F8E20-9D6D-488B-BAC1-E01D58485E3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Количество работающих в дошкольных учреждениях</a:t>
          </a:r>
          <a:endParaRPr lang="ru-RU" sz="2000" b="1" dirty="0">
            <a:solidFill>
              <a:srgbClr val="002060"/>
            </a:solidFill>
          </a:endParaRPr>
        </a:p>
      </dgm:t>
    </dgm:pt>
    <dgm:pt modelId="{30590900-3B96-4A34-B30D-B08B5B0A4D56}" type="parTrans" cxnId="{ABA610D1-9EEB-4F05-9F46-55D6B433D913}">
      <dgm:prSet/>
      <dgm:spPr/>
      <dgm:t>
        <a:bodyPr/>
        <a:lstStyle/>
        <a:p>
          <a:endParaRPr lang="ru-RU"/>
        </a:p>
      </dgm:t>
    </dgm:pt>
    <dgm:pt modelId="{986BE57F-6663-4A62-AAEA-CD7BE43AA1D6}" type="sibTrans" cxnId="{ABA610D1-9EEB-4F05-9F46-55D6B433D913}">
      <dgm:prSet/>
      <dgm:spPr/>
      <dgm:t>
        <a:bodyPr/>
        <a:lstStyle/>
        <a:p>
          <a:endParaRPr lang="ru-RU"/>
        </a:p>
      </dgm:t>
    </dgm:pt>
    <dgm:pt modelId="{0F98AA85-4432-4372-9802-FDA728CF4A3D}">
      <dgm:prSet phldrT="[Текст]" custT="1"/>
      <dgm:spPr/>
      <dgm:t>
        <a:bodyPr/>
        <a:lstStyle/>
        <a:p>
          <a:r>
            <a:rPr lang="ru-RU" sz="1600" b="1" dirty="0" smtClean="0"/>
            <a:t>2014 год</a:t>
          </a:r>
        </a:p>
        <a:p>
          <a:r>
            <a:rPr lang="ru-RU" sz="1600" b="1" dirty="0" smtClean="0"/>
            <a:t>389 человек</a:t>
          </a:r>
          <a:endParaRPr lang="ru-RU" sz="1600" b="1" dirty="0"/>
        </a:p>
      </dgm:t>
    </dgm:pt>
    <dgm:pt modelId="{BBFE4B05-7142-47C8-98E3-FDB110DD3492}" type="parTrans" cxnId="{80891EB1-C971-420F-B669-AD2728327944}">
      <dgm:prSet/>
      <dgm:spPr/>
      <dgm:t>
        <a:bodyPr/>
        <a:lstStyle/>
        <a:p>
          <a:endParaRPr lang="ru-RU"/>
        </a:p>
      </dgm:t>
    </dgm:pt>
    <dgm:pt modelId="{BA4E53A0-00AC-4D36-9E84-CAC384FBE147}" type="sibTrans" cxnId="{80891EB1-C971-420F-B669-AD2728327944}">
      <dgm:prSet/>
      <dgm:spPr/>
      <dgm:t>
        <a:bodyPr/>
        <a:lstStyle/>
        <a:p>
          <a:endParaRPr lang="ru-RU"/>
        </a:p>
      </dgm:t>
    </dgm:pt>
    <dgm:pt modelId="{AB670281-9F84-409B-8D92-131511146BE1}">
      <dgm:prSet phldrT="[Текст]" custT="1"/>
      <dgm:spPr/>
      <dgm:t>
        <a:bodyPr/>
        <a:lstStyle/>
        <a:p>
          <a:r>
            <a:rPr lang="ru-RU" sz="1600" b="1" dirty="0" smtClean="0"/>
            <a:t>2015 год </a:t>
          </a:r>
        </a:p>
        <a:p>
          <a:r>
            <a:rPr lang="ru-RU" sz="1600" b="1" dirty="0" smtClean="0"/>
            <a:t>399 человек</a:t>
          </a:r>
          <a:endParaRPr lang="ru-RU" sz="1600" b="1" dirty="0"/>
        </a:p>
      </dgm:t>
    </dgm:pt>
    <dgm:pt modelId="{CA8C6291-C95C-4D86-9CDD-D9EE2BEE82CE}" type="parTrans" cxnId="{547B8438-14DE-4663-B84D-4B592F021C5A}">
      <dgm:prSet/>
      <dgm:spPr/>
      <dgm:t>
        <a:bodyPr/>
        <a:lstStyle/>
        <a:p>
          <a:endParaRPr lang="ru-RU"/>
        </a:p>
      </dgm:t>
    </dgm:pt>
    <dgm:pt modelId="{BC63D90F-6C47-48B7-A8B7-0E46CDBE01C7}" type="sibTrans" cxnId="{547B8438-14DE-4663-B84D-4B592F021C5A}">
      <dgm:prSet/>
      <dgm:spPr/>
      <dgm:t>
        <a:bodyPr/>
        <a:lstStyle/>
        <a:p>
          <a:endParaRPr lang="ru-RU"/>
        </a:p>
      </dgm:t>
    </dgm:pt>
    <dgm:pt modelId="{5DC49FE1-6174-4DAA-A26C-9BE1B58BB890}" type="pres">
      <dgm:prSet presAssocID="{4B230705-529C-4871-B4F4-9CCA51D6C6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E4A798-7813-4009-9321-252C926657BD}" type="pres">
      <dgm:prSet presAssocID="{617F8E20-9D6D-488B-BAC1-E01D58485E30}" presName="boxAndChildren" presStyleCnt="0"/>
      <dgm:spPr/>
    </dgm:pt>
    <dgm:pt modelId="{15A83470-C1D9-4E91-AA8E-F5F0CA1E5122}" type="pres">
      <dgm:prSet presAssocID="{617F8E20-9D6D-488B-BAC1-E01D58485E30}" presName="parentTextBox" presStyleLbl="node1" presStyleIdx="0" presStyleCnt="3"/>
      <dgm:spPr/>
      <dgm:t>
        <a:bodyPr/>
        <a:lstStyle/>
        <a:p>
          <a:endParaRPr lang="ru-RU"/>
        </a:p>
      </dgm:t>
    </dgm:pt>
    <dgm:pt modelId="{78D2370F-13F1-498A-92D4-2B4FCC2FBB67}" type="pres">
      <dgm:prSet presAssocID="{617F8E20-9D6D-488B-BAC1-E01D58485E30}" presName="entireBox" presStyleLbl="node1" presStyleIdx="0" presStyleCnt="3"/>
      <dgm:spPr/>
      <dgm:t>
        <a:bodyPr/>
        <a:lstStyle/>
        <a:p>
          <a:endParaRPr lang="ru-RU"/>
        </a:p>
      </dgm:t>
    </dgm:pt>
    <dgm:pt modelId="{EDAEEF08-6E2C-452C-8F8C-2C5221373F29}" type="pres">
      <dgm:prSet presAssocID="{617F8E20-9D6D-488B-BAC1-E01D58485E30}" presName="descendantBox" presStyleCnt="0"/>
      <dgm:spPr/>
    </dgm:pt>
    <dgm:pt modelId="{4CE6C00F-0CA8-4734-9C8A-D8776049465A}" type="pres">
      <dgm:prSet presAssocID="{0F98AA85-4432-4372-9802-FDA728CF4A3D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01945-13E6-4073-915F-BF1399D00E5F}" type="pres">
      <dgm:prSet presAssocID="{AB670281-9F84-409B-8D92-131511146BE1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D386B-48CA-4DD3-9B45-92BEAD787BED}" type="pres">
      <dgm:prSet presAssocID="{1B333EB2-373D-42C9-BE5E-5A628CAEFE17}" presName="sp" presStyleCnt="0"/>
      <dgm:spPr/>
    </dgm:pt>
    <dgm:pt modelId="{D62FA008-5E96-48B4-ADE8-36F8BC46CF60}" type="pres">
      <dgm:prSet presAssocID="{56BDA887-F979-4709-A094-0A3F20AF509F}" presName="arrowAndChildren" presStyleCnt="0"/>
      <dgm:spPr/>
    </dgm:pt>
    <dgm:pt modelId="{3D1747CB-DC08-4CB4-A37A-8800F3E8E5A0}" type="pres">
      <dgm:prSet presAssocID="{56BDA887-F979-4709-A094-0A3F20AF509F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341AE051-CC56-4FC3-AFAA-52A6008FFBC2}" type="pres">
      <dgm:prSet presAssocID="{56BDA887-F979-4709-A094-0A3F20AF509F}" presName="arrow" presStyleLbl="node1" presStyleIdx="1" presStyleCnt="3"/>
      <dgm:spPr/>
      <dgm:t>
        <a:bodyPr/>
        <a:lstStyle/>
        <a:p>
          <a:endParaRPr lang="ru-RU"/>
        </a:p>
      </dgm:t>
    </dgm:pt>
    <dgm:pt modelId="{B6835F50-9485-416D-83E4-C84115F6BA88}" type="pres">
      <dgm:prSet presAssocID="{56BDA887-F979-4709-A094-0A3F20AF509F}" presName="descendantArrow" presStyleCnt="0"/>
      <dgm:spPr/>
    </dgm:pt>
    <dgm:pt modelId="{AD0B730A-A05D-4E73-9278-5EFB341D6005}" type="pres">
      <dgm:prSet presAssocID="{5A57CF96-7D8D-4F23-94EF-C0C53E9B3B62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AD8D2-4C80-4CD2-A702-D56BCD263045}" type="pres">
      <dgm:prSet presAssocID="{C9717B31-DC3E-47C0-9970-7532AF824548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ED48D-E6B7-4EBA-837D-BCA6D0FD1491}" type="pres">
      <dgm:prSet presAssocID="{BE35DFFE-78CF-4685-B5D3-FA7D27BBBAA1}" presName="sp" presStyleCnt="0"/>
      <dgm:spPr/>
    </dgm:pt>
    <dgm:pt modelId="{FC794C04-21F4-4277-9024-C55E3A2FAA55}" type="pres">
      <dgm:prSet presAssocID="{9CFBFD01-E4FD-4EEF-B58A-309506162FD9}" presName="arrowAndChildren" presStyleCnt="0"/>
      <dgm:spPr/>
    </dgm:pt>
    <dgm:pt modelId="{D09E5AD5-E857-4F2B-B163-4272C86267D8}" type="pres">
      <dgm:prSet presAssocID="{9CFBFD01-E4FD-4EEF-B58A-309506162FD9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14C4FF4C-CAF3-44B9-AAD0-9E8FD23D1097}" type="pres">
      <dgm:prSet presAssocID="{9CFBFD01-E4FD-4EEF-B58A-309506162FD9}" presName="arrow" presStyleLbl="node1" presStyleIdx="2" presStyleCnt="3"/>
      <dgm:spPr/>
      <dgm:t>
        <a:bodyPr/>
        <a:lstStyle/>
        <a:p>
          <a:endParaRPr lang="ru-RU"/>
        </a:p>
      </dgm:t>
    </dgm:pt>
    <dgm:pt modelId="{51F89483-5339-41FB-8491-E24EDB79A1A6}" type="pres">
      <dgm:prSet presAssocID="{9CFBFD01-E4FD-4EEF-B58A-309506162FD9}" presName="descendantArrow" presStyleCnt="0"/>
      <dgm:spPr/>
    </dgm:pt>
    <dgm:pt modelId="{2C2E6E44-0654-4F2B-8093-CB594C49CA85}" type="pres">
      <dgm:prSet presAssocID="{523D9BB9-576C-48EF-B775-1ECE445562FD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E1C34-9A84-407E-A848-0034DAC34C8F}" type="pres">
      <dgm:prSet presAssocID="{33070DE8-CC31-412D-B952-3608C43749DE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EA7A83-9954-4C07-8B03-31C94185308F}" srcId="{9CFBFD01-E4FD-4EEF-B58A-309506162FD9}" destId="{33070DE8-CC31-412D-B952-3608C43749DE}" srcOrd="1" destOrd="0" parTransId="{F74900D4-933B-47AA-801F-7B228A139334}" sibTransId="{92FC464B-899F-479E-9CAC-7DFADEC0C016}"/>
    <dgm:cxn modelId="{68850287-3DC8-4D3E-A17F-F2A21E250250}" type="presOf" srcId="{523D9BB9-576C-48EF-B775-1ECE445562FD}" destId="{2C2E6E44-0654-4F2B-8093-CB594C49CA85}" srcOrd="0" destOrd="0" presId="urn:microsoft.com/office/officeart/2005/8/layout/process4"/>
    <dgm:cxn modelId="{2ED9DA48-6168-4028-8F0C-CAD7976AA655}" srcId="{56BDA887-F979-4709-A094-0A3F20AF509F}" destId="{C9717B31-DC3E-47C0-9970-7532AF824548}" srcOrd="1" destOrd="0" parTransId="{260ADAD7-4BBB-43C3-9049-5D1B3B52139D}" sibTransId="{851F63A2-4987-4353-8636-581A3583A380}"/>
    <dgm:cxn modelId="{F241F00E-1E66-4A42-B1F3-3773373B73C4}" srcId="{9CFBFD01-E4FD-4EEF-B58A-309506162FD9}" destId="{523D9BB9-576C-48EF-B775-1ECE445562FD}" srcOrd="0" destOrd="0" parTransId="{21190D59-36B0-48A9-A71A-6DEC562B50F8}" sibTransId="{DC9272A4-501E-426B-A60F-7BA781F2BD8B}"/>
    <dgm:cxn modelId="{8280AC96-A034-433D-A028-FCFFCA45F3F5}" type="presOf" srcId="{56BDA887-F979-4709-A094-0A3F20AF509F}" destId="{341AE051-CC56-4FC3-AFAA-52A6008FFBC2}" srcOrd="1" destOrd="0" presId="urn:microsoft.com/office/officeart/2005/8/layout/process4"/>
    <dgm:cxn modelId="{39F028E7-86FC-4D22-B82C-B95DDBD11D3C}" type="presOf" srcId="{C9717B31-DC3E-47C0-9970-7532AF824548}" destId="{9B9AD8D2-4C80-4CD2-A702-D56BCD263045}" srcOrd="0" destOrd="0" presId="urn:microsoft.com/office/officeart/2005/8/layout/process4"/>
    <dgm:cxn modelId="{4026E83F-11C8-462E-9732-A3BEF0DC8697}" type="presOf" srcId="{9CFBFD01-E4FD-4EEF-B58A-309506162FD9}" destId="{D09E5AD5-E857-4F2B-B163-4272C86267D8}" srcOrd="0" destOrd="0" presId="urn:microsoft.com/office/officeart/2005/8/layout/process4"/>
    <dgm:cxn modelId="{E42B6CFA-A078-47F1-8FA3-E1BB4ED5D267}" srcId="{4B230705-529C-4871-B4F4-9CCA51D6C6B6}" destId="{56BDA887-F979-4709-A094-0A3F20AF509F}" srcOrd="1" destOrd="0" parTransId="{90037BE2-9FB0-4275-8033-3F587BBA21BB}" sibTransId="{1B333EB2-373D-42C9-BE5E-5A628CAEFE17}"/>
    <dgm:cxn modelId="{5E0AC07D-0A75-4FF5-B29D-5289992A279D}" type="presOf" srcId="{9CFBFD01-E4FD-4EEF-B58A-309506162FD9}" destId="{14C4FF4C-CAF3-44B9-AAD0-9E8FD23D1097}" srcOrd="1" destOrd="0" presId="urn:microsoft.com/office/officeart/2005/8/layout/process4"/>
    <dgm:cxn modelId="{53C38D8E-AD63-4BF0-9A46-853D4BB42DBF}" type="presOf" srcId="{0F98AA85-4432-4372-9802-FDA728CF4A3D}" destId="{4CE6C00F-0CA8-4734-9C8A-D8776049465A}" srcOrd="0" destOrd="0" presId="urn:microsoft.com/office/officeart/2005/8/layout/process4"/>
    <dgm:cxn modelId="{EBC45251-6EA5-416A-AD45-851232023D12}" type="presOf" srcId="{AB670281-9F84-409B-8D92-131511146BE1}" destId="{38401945-13E6-4073-915F-BF1399D00E5F}" srcOrd="0" destOrd="0" presId="urn:microsoft.com/office/officeart/2005/8/layout/process4"/>
    <dgm:cxn modelId="{24C2B242-C875-4C08-A31E-5C6D4CE410A6}" type="presOf" srcId="{5A57CF96-7D8D-4F23-94EF-C0C53E9B3B62}" destId="{AD0B730A-A05D-4E73-9278-5EFB341D6005}" srcOrd="0" destOrd="0" presId="urn:microsoft.com/office/officeart/2005/8/layout/process4"/>
    <dgm:cxn modelId="{12EA1FF3-2048-42F7-9E1D-96FCD139DEB4}" srcId="{56BDA887-F979-4709-A094-0A3F20AF509F}" destId="{5A57CF96-7D8D-4F23-94EF-C0C53E9B3B62}" srcOrd="0" destOrd="0" parTransId="{DF0B81B9-654A-40F3-960E-AD3DB23F5738}" sibTransId="{8347B502-B1AC-49B9-B9A5-18BF9B04DD8D}"/>
    <dgm:cxn modelId="{80891EB1-C971-420F-B669-AD2728327944}" srcId="{617F8E20-9D6D-488B-BAC1-E01D58485E30}" destId="{0F98AA85-4432-4372-9802-FDA728CF4A3D}" srcOrd="0" destOrd="0" parTransId="{BBFE4B05-7142-47C8-98E3-FDB110DD3492}" sibTransId="{BA4E53A0-00AC-4D36-9E84-CAC384FBE147}"/>
    <dgm:cxn modelId="{9911BF3E-0C4D-49F7-975D-B15BD3F41150}" type="presOf" srcId="{4B230705-529C-4871-B4F4-9CCA51D6C6B6}" destId="{5DC49FE1-6174-4DAA-A26C-9BE1B58BB890}" srcOrd="0" destOrd="0" presId="urn:microsoft.com/office/officeart/2005/8/layout/process4"/>
    <dgm:cxn modelId="{B01A040A-E46A-4BE3-AA60-C84F965AC864}" srcId="{4B230705-529C-4871-B4F4-9CCA51D6C6B6}" destId="{9CFBFD01-E4FD-4EEF-B58A-309506162FD9}" srcOrd="0" destOrd="0" parTransId="{3CBB2F6A-79C2-48B8-8E25-06200E0A18BB}" sibTransId="{BE35DFFE-78CF-4685-B5D3-FA7D27BBBAA1}"/>
    <dgm:cxn modelId="{ABA610D1-9EEB-4F05-9F46-55D6B433D913}" srcId="{4B230705-529C-4871-B4F4-9CCA51D6C6B6}" destId="{617F8E20-9D6D-488B-BAC1-E01D58485E30}" srcOrd="2" destOrd="0" parTransId="{30590900-3B96-4A34-B30D-B08B5B0A4D56}" sibTransId="{986BE57F-6663-4A62-AAEA-CD7BE43AA1D6}"/>
    <dgm:cxn modelId="{94BB9479-2D89-4C10-8CFA-D5E724341516}" type="presOf" srcId="{33070DE8-CC31-412D-B952-3608C43749DE}" destId="{E64E1C34-9A84-407E-A848-0034DAC34C8F}" srcOrd="0" destOrd="0" presId="urn:microsoft.com/office/officeart/2005/8/layout/process4"/>
    <dgm:cxn modelId="{3C5A6F24-19A8-4ED2-8096-968C29A0EF04}" type="presOf" srcId="{56BDA887-F979-4709-A094-0A3F20AF509F}" destId="{3D1747CB-DC08-4CB4-A37A-8800F3E8E5A0}" srcOrd="0" destOrd="0" presId="urn:microsoft.com/office/officeart/2005/8/layout/process4"/>
    <dgm:cxn modelId="{DA30F088-97FF-4FBF-B402-2D7F32D3309B}" type="presOf" srcId="{617F8E20-9D6D-488B-BAC1-E01D58485E30}" destId="{15A83470-C1D9-4E91-AA8E-F5F0CA1E5122}" srcOrd="0" destOrd="0" presId="urn:microsoft.com/office/officeart/2005/8/layout/process4"/>
    <dgm:cxn modelId="{547B8438-14DE-4663-B84D-4B592F021C5A}" srcId="{617F8E20-9D6D-488B-BAC1-E01D58485E30}" destId="{AB670281-9F84-409B-8D92-131511146BE1}" srcOrd="1" destOrd="0" parTransId="{CA8C6291-C95C-4D86-9CDD-D9EE2BEE82CE}" sibTransId="{BC63D90F-6C47-48B7-A8B7-0E46CDBE01C7}"/>
    <dgm:cxn modelId="{21DAD2F1-F43F-4B08-9C3F-BEC93E979AE2}" type="presOf" srcId="{617F8E20-9D6D-488B-BAC1-E01D58485E30}" destId="{78D2370F-13F1-498A-92D4-2B4FCC2FBB67}" srcOrd="1" destOrd="0" presId="urn:microsoft.com/office/officeart/2005/8/layout/process4"/>
    <dgm:cxn modelId="{BB7B1572-A8BD-410B-8E21-33BB16C2F0AB}" type="presParOf" srcId="{5DC49FE1-6174-4DAA-A26C-9BE1B58BB890}" destId="{74E4A798-7813-4009-9321-252C926657BD}" srcOrd="0" destOrd="0" presId="urn:microsoft.com/office/officeart/2005/8/layout/process4"/>
    <dgm:cxn modelId="{569FA750-9557-40E3-B448-0F38089CEB14}" type="presParOf" srcId="{74E4A798-7813-4009-9321-252C926657BD}" destId="{15A83470-C1D9-4E91-AA8E-F5F0CA1E5122}" srcOrd="0" destOrd="0" presId="urn:microsoft.com/office/officeart/2005/8/layout/process4"/>
    <dgm:cxn modelId="{BBFA522E-E7B2-47FD-B084-FC242A5BABB3}" type="presParOf" srcId="{74E4A798-7813-4009-9321-252C926657BD}" destId="{78D2370F-13F1-498A-92D4-2B4FCC2FBB67}" srcOrd="1" destOrd="0" presId="urn:microsoft.com/office/officeart/2005/8/layout/process4"/>
    <dgm:cxn modelId="{107FFFE5-E6F2-4978-AD3D-DDEC4DD51790}" type="presParOf" srcId="{74E4A798-7813-4009-9321-252C926657BD}" destId="{EDAEEF08-6E2C-452C-8F8C-2C5221373F29}" srcOrd="2" destOrd="0" presId="urn:microsoft.com/office/officeart/2005/8/layout/process4"/>
    <dgm:cxn modelId="{3B8F97C5-EF5D-4430-8491-EF64333E5DFA}" type="presParOf" srcId="{EDAEEF08-6E2C-452C-8F8C-2C5221373F29}" destId="{4CE6C00F-0CA8-4734-9C8A-D8776049465A}" srcOrd="0" destOrd="0" presId="urn:microsoft.com/office/officeart/2005/8/layout/process4"/>
    <dgm:cxn modelId="{50005A5D-089F-4032-8DBE-06544125C2C8}" type="presParOf" srcId="{EDAEEF08-6E2C-452C-8F8C-2C5221373F29}" destId="{38401945-13E6-4073-915F-BF1399D00E5F}" srcOrd="1" destOrd="0" presId="urn:microsoft.com/office/officeart/2005/8/layout/process4"/>
    <dgm:cxn modelId="{FC2D80F9-FC87-462A-A455-074F0399B44A}" type="presParOf" srcId="{5DC49FE1-6174-4DAA-A26C-9BE1B58BB890}" destId="{0CAD386B-48CA-4DD3-9B45-92BEAD787BED}" srcOrd="1" destOrd="0" presId="urn:microsoft.com/office/officeart/2005/8/layout/process4"/>
    <dgm:cxn modelId="{8D0568CF-C4B8-47AF-AD56-47092990DFA9}" type="presParOf" srcId="{5DC49FE1-6174-4DAA-A26C-9BE1B58BB890}" destId="{D62FA008-5E96-48B4-ADE8-36F8BC46CF60}" srcOrd="2" destOrd="0" presId="urn:microsoft.com/office/officeart/2005/8/layout/process4"/>
    <dgm:cxn modelId="{34617788-67EA-4908-A515-CA4743172382}" type="presParOf" srcId="{D62FA008-5E96-48B4-ADE8-36F8BC46CF60}" destId="{3D1747CB-DC08-4CB4-A37A-8800F3E8E5A0}" srcOrd="0" destOrd="0" presId="urn:microsoft.com/office/officeart/2005/8/layout/process4"/>
    <dgm:cxn modelId="{F318B1C9-D65A-4F4B-A0CC-25E56016318F}" type="presParOf" srcId="{D62FA008-5E96-48B4-ADE8-36F8BC46CF60}" destId="{341AE051-CC56-4FC3-AFAA-52A6008FFBC2}" srcOrd="1" destOrd="0" presId="urn:microsoft.com/office/officeart/2005/8/layout/process4"/>
    <dgm:cxn modelId="{2E4DB4EC-3FA0-4F2B-9143-E40E273EF99B}" type="presParOf" srcId="{D62FA008-5E96-48B4-ADE8-36F8BC46CF60}" destId="{B6835F50-9485-416D-83E4-C84115F6BA88}" srcOrd="2" destOrd="0" presId="urn:microsoft.com/office/officeart/2005/8/layout/process4"/>
    <dgm:cxn modelId="{43B1BBA0-870A-4B36-9350-186A1F95480F}" type="presParOf" srcId="{B6835F50-9485-416D-83E4-C84115F6BA88}" destId="{AD0B730A-A05D-4E73-9278-5EFB341D6005}" srcOrd="0" destOrd="0" presId="urn:microsoft.com/office/officeart/2005/8/layout/process4"/>
    <dgm:cxn modelId="{28D0A1C6-CF75-4CF3-86D3-45BA91D20FB8}" type="presParOf" srcId="{B6835F50-9485-416D-83E4-C84115F6BA88}" destId="{9B9AD8D2-4C80-4CD2-A702-D56BCD263045}" srcOrd="1" destOrd="0" presId="urn:microsoft.com/office/officeart/2005/8/layout/process4"/>
    <dgm:cxn modelId="{BE581C8A-FFA8-4FC7-874F-7FB6298B315F}" type="presParOf" srcId="{5DC49FE1-6174-4DAA-A26C-9BE1B58BB890}" destId="{B7EED48D-E6B7-4EBA-837D-BCA6D0FD1491}" srcOrd="3" destOrd="0" presId="urn:microsoft.com/office/officeart/2005/8/layout/process4"/>
    <dgm:cxn modelId="{2F2DAC8E-35A2-440D-A0EC-F6CBE67253E3}" type="presParOf" srcId="{5DC49FE1-6174-4DAA-A26C-9BE1B58BB890}" destId="{FC794C04-21F4-4277-9024-C55E3A2FAA55}" srcOrd="4" destOrd="0" presId="urn:microsoft.com/office/officeart/2005/8/layout/process4"/>
    <dgm:cxn modelId="{2A2F724B-B435-4525-BFF9-B36AFABCE4C6}" type="presParOf" srcId="{FC794C04-21F4-4277-9024-C55E3A2FAA55}" destId="{D09E5AD5-E857-4F2B-B163-4272C86267D8}" srcOrd="0" destOrd="0" presId="urn:microsoft.com/office/officeart/2005/8/layout/process4"/>
    <dgm:cxn modelId="{817BCF1F-287D-49FF-B639-E72E831F0A96}" type="presParOf" srcId="{FC794C04-21F4-4277-9024-C55E3A2FAA55}" destId="{14C4FF4C-CAF3-44B9-AAD0-9E8FD23D1097}" srcOrd="1" destOrd="0" presId="urn:microsoft.com/office/officeart/2005/8/layout/process4"/>
    <dgm:cxn modelId="{2FA03CB9-1304-434D-A4CC-A82BA42E0754}" type="presParOf" srcId="{FC794C04-21F4-4277-9024-C55E3A2FAA55}" destId="{51F89483-5339-41FB-8491-E24EDB79A1A6}" srcOrd="2" destOrd="0" presId="urn:microsoft.com/office/officeart/2005/8/layout/process4"/>
    <dgm:cxn modelId="{27FA91AA-C9D2-4512-AC4B-168B64292BE6}" type="presParOf" srcId="{51F89483-5339-41FB-8491-E24EDB79A1A6}" destId="{2C2E6E44-0654-4F2B-8093-CB594C49CA85}" srcOrd="0" destOrd="0" presId="urn:microsoft.com/office/officeart/2005/8/layout/process4"/>
    <dgm:cxn modelId="{2D59D64B-F5B4-49F5-AC22-1516EBF6420A}" type="presParOf" srcId="{51F89483-5339-41FB-8491-E24EDB79A1A6}" destId="{E64E1C34-9A84-407E-A848-0034DAC34C8F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BD936D-D4AD-4867-B499-11A0BB36FE4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655E0A-3D00-4257-ABF0-C9D88DAF8869}">
      <dgm:prSet phldrT="[Текст]"/>
      <dgm:spPr/>
      <dgm:t>
        <a:bodyPr/>
        <a:lstStyle/>
        <a:p>
          <a:r>
            <a:rPr lang="ru-RU" dirty="0" smtClean="0"/>
            <a:t> 20 кружков</a:t>
          </a:r>
          <a:endParaRPr lang="ru-RU" dirty="0"/>
        </a:p>
      </dgm:t>
    </dgm:pt>
    <dgm:pt modelId="{1BB0EC6E-66D0-447C-97FF-5E9767FEBF05}" type="parTrans" cxnId="{7B23C1BD-C952-4F3F-BF42-33B608EDB7F0}">
      <dgm:prSet/>
      <dgm:spPr/>
      <dgm:t>
        <a:bodyPr/>
        <a:lstStyle/>
        <a:p>
          <a:endParaRPr lang="ru-RU"/>
        </a:p>
      </dgm:t>
    </dgm:pt>
    <dgm:pt modelId="{4CFB95C4-B8DC-4917-B4A7-7C512353DCF2}" type="sibTrans" cxnId="{7B23C1BD-C952-4F3F-BF42-33B608EDB7F0}">
      <dgm:prSet/>
      <dgm:spPr/>
      <dgm:t>
        <a:bodyPr/>
        <a:lstStyle/>
        <a:p>
          <a:endParaRPr lang="ru-RU"/>
        </a:p>
      </dgm:t>
    </dgm:pt>
    <dgm:pt modelId="{59B3A79D-0518-4644-9FCF-AA47C2F6C423}">
      <dgm:prSet phldrT="[Текст]"/>
      <dgm:spPr/>
      <dgm:t>
        <a:bodyPr/>
        <a:lstStyle/>
        <a:p>
          <a:r>
            <a:rPr lang="ru-RU" dirty="0" smtClean="0"/>
            <a:t>1100 занимающихся</a:t>
          </a:r>
          <a:endParaRPr lang="ru-RU" dirty="0"/>
        </a:p>
      </dgm:t>
    </dgm:pt>
    <dgm:pt modelId="{A55E69AA-06EC-4B5D-99ED-17C5EDF3A628}" type="parTrans" cxnId="{B01FC941-7F09-40E4-834E-4240234E60B1}">
      <dgm:prSet/>
      <dgm:spPr/>
      <dgm:t>
        <a:bodyPr/>
        <a:lstStyle/>
        <a:p>
          <a:endParaRPr lang="ru-RU"/>
        </a:p>
      </dgm:t>
    </dgm:pt>
    <dgm:pt modelId="{CD45466D-727D-406D-BAA6-0E8EB792CCE0}" type="sibTrans" cxnId="{B01FC941-7F09-40E4-834E-4240234E60B1}">
      <dgm:prSet/>
      <dgm:spPr/>
      <dgm:t>
        <a:bodyPr/>
        <a:lstStyle/>
        <a:p>
          <a:endParaRPr lang="ru-RU"/>
        </a:p>
      </dgm:t>
    </dgm:pt>
    <dgm:pt modelId="{F2F1F16E-546C-4CA1-87BC-FFCF2E434073}">
      <dgm:prSet phldrT="[Текст]" custT="1"/>
      <dgm:spPr/>
      <dgm:t>
        <a:bodyPr/>
        <a:lstStyle/>
        <a:p>
          <a:r>
            <a:rPr lang="ru-RU" sz="1400" dirty="0" smtClean="0"/>
            <a:t>МБОУ ДОО «Детская школа искусств»</a:t>
          </a:r>
          <a:endParaRPr lang="ru-RU" sz="1400" dirty="0"/>
        </a:p>
      </dgm:t>
    </dgm:pt>
    <dgm:pt modelId="{2BC6A3D8-A7CC-4373-9546-3E37F0FD2639}" type="parTrans" cxnId="{ECD10512-030E-417E-8196-10F8EDE43947}">
      <dgm:prSet/>
      <dgm:spPr/>
      <dgm:t>
        <a:bodyPr/>
        <a:lstStyle/>
        <a:p>
          <a:endParaRPr lang="ru-RU"/>
        </a:p>
      </dgm:t>
    </dgm:pt>
    <dgm:pt modelId="{32F04CC7-5CBC-4A41-AFDD-2EE759524C20}" type="sibTrans" cxnId="{ECD10512-030E-417E-8196-10F8EDE43947}">
      <dgm:prSet/>
      <dgm:spPr/>
      <dgm:t>
        <a:bodyPr/>
        <a:lstStyle/>
        <a:p>
          <a:endParaRPr lang="ru-RU"/>
        </a:p>
      </dgm:t>
    </dgm:pt>
    <dgm:pt modelId="{88F6068F-48F9-4DAD-B07A-047561B00978}">
      <dgm:prSet phldrT="[Текст]"/>
      <dgm:spPr/>
      <dgm:t>
        <a:bodyPr/>
        <a:lstStyle/>
        <a:p>
          <a:r>
            <a:rPr lang="ru-RU" dirty="0" smtClean="0"/>
            <a:t>41 кружок</a:t>
          </a:r>
          <a:endParaRPr lang="ru-RU" dirty="0"/>
        </a:p>
      </dgm:t>
    </dgm:pt>
    <dgm:pt modelId="{BBD530F3-27CC-4807-9F36-FDE0CDAFC63D}" type="parTrans" cxnId="{635474D1-AB92-4C51-95B0-76FAEFE76278}">
      <dgm:prSet/>
      <dgm:spPr/>
      <dgm:t>
        <a:bodyPr/>
        <a:lstStyle/>
        <a:p>
          <a:endParaRPr lang="ru-RU"/>
        </a:p>
      </dgm:t>
    </dgm:pt>
    <dgm:pt modelId="{514105DE-20C9-43DA-B441-961A60FDD352}" type="sibTrans" cxnId="{635474D1-AB92-4C51-95B0-76FAEFE76278}">
      <dgm:prSet/>
      <dgm:spPr/>
      <dgm:t>
        <a:bodyPr/>
        <a:lstStyle/>
        <a:p>
          <a:endParaRPr lang="ru-RU"/>
        </a:p>
      </dgm:t>
    </dgm:pt>
    <dgm:pt modelId="{8B3A65DB-6A83-4E3E-AD57-2B22F4E16A94}">
      <dgm:prSet phldrT="[Текст]"/>
      <dgm:spPr/>
      <dgm:t>
        <a:bodyPr/>
        <a:lstStyle/>
        <a:p>
          <a:r>
            <a:rPr lang="ru-RU" dirty="0" smtClean="0"/>
            <a:t>438 занимающихся</a:t>
          </a:r>
          <a:endParaRPr lang="ru-RU" dirty="0"/>
        </a:p>
      </dgm:t>
    </dgm:pt>
    <dgm:pt modelId="{57197636-94DB-443E-9BCA-264B2C630D26}" type="parTrans" cxnId="{7ED58C8A-8C7C-47D2-9C4E-682A9F7EBD4A}">
      <dgm:prSet/>
      <dgm:spPr/>
      <dgm:t>
        <a:bodyPr/>
        <a:lstStyle/>
        <a:p>
          <a:endParaRPr lang="ru-RU"/>
        </a:p>
      </dgm:t>
    </dgm:pt>
    <dgm:pt modelId="{277C309D-EB5F-43AF-A43F-BA499B1FDC5A}" type="sibTrans" cxnId="{7ED58C8A-8C7C-47D2-9C4E-682A9F7EBD4A}">
      <dgm:prSet/>
      <dgm:spPr/>
      <dgm:t>
        <a:bodyPr/>
        <a:lstStyle/>
        <a:p>
          <a:endParaRPr lang="ru-RU"/>
        </a:p>
      </dgm:t>
    </dgm:pt>
    <dgm:pt modelId="{13A96AAD-9CB4-4C64-9920-5910B9606F6F}">
      <dgm:prSet/>
      <dgm:spPr/>
      <dgm:t>
        <a:bodyPr/>
        <a:lstStyle/>
        <a:p>
          <a:endParaRPr lang="ru-RU" dirty="0"/>
        </a:p>
      </dgm:t>
    </dgm:pt>
    <dgm:pt modelId="{7FDB5636-EF82-4395-A431-EA228D71BAD6}" type="parTrans" cxnId="{68B4A3D8-B04D-497D-BB25-6DFC1688A6AC}">
      <dgm:prSet/>
      <dgm:spPr/>
      <dgm:t>
        <a:bodyPr/>
        <a:lstStyle/>
        <a:p>
          <a:endParaRPr lang="ru-RU"/>
        </a:p>
      </dgm:t>
    </dgm:pt>
    <dgm:pt modelId="{0BFD5F3F-5CFE-40BF-8ADC-451138B2A2C9}" type="sibTrans" cxnId="{68B4A3D8-B04D-497D-BB25-6DFC1688A6AC}">
      <dgm:prSet/>
      <dgm:spPr/>
      <dgm:t>
        <a:bodyPr/>
        <a:lstStyle/>
        <a:p>
          <a:endParaRPr lang="ru-RU"/>
        </a:p>
      </dgm:t>
    </dgm:pt>
    <dgm:pt modelId="{C9E8DF89-E08B-482E-8D51-27F362A797FB}">
      <dgm:prSet phldrT="[Текст]" custT="1"/>
      <dgm:spPr/>
      <dgm:t>
        <a:bodyPr/>
        <a:lstStyle/>
        <a:p>
          <a:r>
            <a:rPr lang="ru-RU" sz="1400" dirty="0" smtClean="0"/>
            <a:t>МУ ДОО «Детско-юношеская спортивная школа»</a:t>
          </a:r>
          <a:endParaRPr lang="ru-RU" sz="1400" dirty="0"/>
        </a:p>
      </dgm:t>
    </dgm:pt>
    <dgm:pt modelId="{E3D71945-3F92-4B15-A2AA-C143AD6A162F}" type="parTrans" cxnId="{8A5253DC-3D96-437C-9E95-B969B83F0324}">
      <dgm:prSet/>
      <dgm:spPr/>
      <dgm:t>
        <a:bodyPr/>
        <a:lstStyle/>
        <a:p>
          <a:endParaRPr lang="ru-RU"/>
        </a:p>
      </dgm:t>
    </dgm:pt>
    <dgm:pt modelId="{F4FDF0A1-FD8D-40A2-9996-4DE87425EF9A}" type="sibTrans" cxnId="{8A5253DC-3D96-437C-9E95-B969B83F0324}">
      <dgm:prSet/>
      <dgm:spPr/>
      <dgm:t>
        <a:bodyPr/>
        <a:lstStyle/>
        <a:p>
          <a:endParaRPr lang="ru-RU"/>
        </a:p>
      </dgm:t>
    </dgm:pt>
    <dgm:pt modelId="{19A81F97-3F66-43F3-A609-FBFDB758E927}">
      <dgm:prSet phldrT="[Текст]" custT="1"/>
      <dgm:spPr/>
      <dgm:t>
        <a:bodyPr/>
        <a:lstStyle/>
        <a:p>
          <a:r>
            <a:rPr lang="ru-RU" sz="1400" dirty="0" smtClean="0"/>
            <a:t>ГБКОУ ДДСН «Специализированная детско-юношеская школа Олимпийского резерва имени </a:t>
          </a:r>
          <a:r>
            <a:rPr lang="ru-RU" sz="1400" dirty="0" err="1" smtClean="0"/>
            <a:t>Голева</a:t>
          </a:r>
          <a:r>
            <a:rPr lang="ru-RU" sz="1400" dirty="0" smtClean="0"/>
            <a:t>»</a:t>
          </a:r>
          <a:endParaRPr lang="ru-RU" sz="1400" dirty="0"/>
        </a:p>
      </dgm:t>
    </dgm:pt>
    <dgm:pt modelId="{27AFBCBE-8104-4CB9-BB75-C70263A974B0}" type="parTrans" cxnId="{FE4014D3-CD2A-4D9F-B221-4C90E0040B08}">
      <dgm:prSet/>
      <dgm:spPr/>
      <dgm:t>
        <a:bodyPr/>
        <a:lstStyle/>
        <a:p>
          <a:endParaRPr lang="ru-RU"/>
        </a:p>
      </dgm:t>
    </dgm:pt>
    <dgm:pt modelId="{08769C2A-0AF2-4BCE-99DE-2EF8029A768C}" type="sibTrans" cxnId="{FE4014D3-CD2A-4D9F-B221-4C90E0040B08}">
      <dgm:prSet/>
      <dgm:spPr/>
      <dgm:t>
        <a:bodyPr/>
        <a:lstStyle/>
        <a:p>
          <a:endParaRPr lang="ru-RU"/>
        </a:p>
      </dgm:t>
    </dgm:pt>
    <dgm:pt modelId="{BC838BEA-63D3-47AF-A60B-5C52C94B834A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МОУ ДОО «Детско-юношеский центр «Радуга»</a:t>
          </a:r>
          <a:endParaRPr lang="ru-RU" sz="1400" dirty="0">
            <a:solidFill>
              <a:schemeClr val="tx1"/>
            </a:solidFill>
          </a:endParaRPr>
        </a:p>
      </dgm:t>
    </dgm:pt>
    <dgm:pt modelId="{D3836F26-5B12-4237-8B19-B1AE7FE72330}" type="sibTrans" cxnId="{18528681-288E-4553-9B07-C5CF7E307CE7}">
      <dgm:prSet/>
      <dgm:spPr/>
      <dgm:t>
        <a:bodyPr/>
        <a:lstStyle/>
        <a:p>
          <a:endParaRPr lang="ru-RU"/>
        </a:p>
      </dgm:t>
    </dgm:pt>
    <dgm:pt modelId="{EBC96C57-56AB-42B9-A04B-4A13EA3E910D}" type="parTrans" cxnId="{18528681-288E-4553-9B07-C5CF7E307CE7}">
      <dgm:prSet/>
      <dgm:spPr/>
      <dgm:t>
        <a:bodyPr/>
        <a:lstStyle/>
        <a:p>
          <a:endParaRPr lang="ru-RU"/>
        </a:p>
      </dgm:t>
    </dgm:pt>
    <dgm:pt modelId="{4F91A771-61E5-4700-B78F-428F904FF724}">
      <dgm:prSet phldrT="[Текст]"/>
      <dgm:spPr/>
      <dgm:t>
        <a:bodyPr/>
        <a:lstStyle/>
        <a:p>
          <a:endParaRPr lang="ru-RU" dirty="0"/>
        </a:p>
      </dgm:t>
    </dgm:pt>
    <dgm:pt modelId="{AD24AF16-BE98-498A-84E4-ABF9014EE0AA}" type="parTrans" cxnId="{A761170C-2AB2-4B94-824B-F4C32795552D}">
      <dgm:prSet/>
      <dgm:spPr/>
      <dgm:t>
        <a:bodyPr/>
        <a:lstStyle/>
        <a:p>
          <a:endParaRPr lang="ru-RU"/>
        </a:p>
      </dgm:t>
    </dgm:pt>
    <dgm:pt modelId="{827E25E7-ABE5-4BE8-B43C-1D0D16195D29}" type="sibTrans" cxnId="{A761170C-2AB2-4B94-824B-F4C32795552D}">
      <dgm:prSet/>
      <dgm:spPr/>
      <dgm:t>
        <a:bodyPr/>
        <a:lstStyle/>
        <a:p>
          <a:endParaRPr lang="ru-RU"/>
        </a:p>
      </dgm:t>
    </dgm:pt>
    <dgm:pt modelId="{15891B80-291E-46A8-9CAA-F47F3CFC67D7}">
      <dgm:prSet/>
      <dgm:spPr/>
      <dgm:t>
        <a:bodyPr/>
        <a:lstStyle/>
        <a:p>
          <a:r>
            <a:rPr lang="ru-RU" dirty="0" smtClean="0"/>
            <a:t>10 секций</a:t>
          </a:r>
          <a:endParaRPr lang="ru-RU" dirty="0"/>
        </a:p>
      </dgm:t>
    </dgm:pt>
    <dgm:pt modelId="{2CBC1DC3-2414-4835-981A-DEDD80D08ECC}" type="parTrans" cxnId="{C6367749-FAE7-471C-A294-2A8B6D489140}">
      <dgm:prSet/>
      <dgm:spPr/>
      <dgm:t>
        <a:bodyPr/>
        <a:lstStyle/>
        <a:p>
          <a:endParaRPr lang="ru-RU"/>
        </a:p>
      </dgm:t>
    </dgm:pt>
    <dgm:pt modelId="{B9FA9AAE-1227-41B4-8043-0042F0DF779E}" type="sibTrans" cxnId="{C6367749-FAE7-471C-A294-2A8B6D489140}">
      <dgm:prSet/>
      <dgm:spPr/>
      <dgm:t>
        <a:bodyPr/>
        <a:lstStyle/>
        <a:p>
          <a:endParaRPr lang="ru-RU"/>
        </a:p>
      </dgm:t>
    </dgm:pt>
    <dgm:pt modelId="{F9946850-93B1-4829-BE83-E5CDBDAACD1D}">
      <dgm:prSet/>
      <dgm:spPr/>
      <dgm:t>
        <a:bodyPr/>
        <a:lstStyle/>
        <a:p>
          <a:r>
            <a:rPr lang="ru-RU" dirty="0" smtClean="0"/>
            <a:t>596 занимающихся</a:t>
          </a:r>
          <a:endParaRPr lang="ru-RU" dirty="0"/>
        </a:p>
      </dgm:t>
    </dgm:pt>
    <dgm:pt modelId="{A27BF1EC-CD60-4C4E-A7E3-AFBE77008BB8}" type="parTrans" cxnId="{B830B62D-7613-4BD4-ABF5-12DF33FDEE3A}">
      <dgm:prSet/>
      <dgm:spPr/>
      <dgm:t>
        <a:bodyPr/>
        <a:lstStyle/>
        <a:p>
          <a:endParaRPr lang="ru-RU"/>
        </a:p>
      </dgm:t>
    </dgm:pt>
    <dgm:pt modelId="{5273BE94-F5A1-4747-B891-8174C990A9E1}" type="sibTrans" cxnId="{B830B62D-7613-4BD4-ABF5-12DF33FDEE3A}">
      <dgm:prSet/>
      <dgm:spPr/>
      <dgm:t>
        <a:bodyPr/>
        <a:lstStyle/>
        <a:p>
          <a:endParaRPr lang="ru-RU"/>
        </a:p>
      </dgm:t>
    </dgm:pt>
    <dgm:pt modelId="{8495E5BD-E3C3-4921-ADF5-1FBB8BD695C9}">
      <dgm:prSet/>
      <dgm:spPr/>
      <dgm:t>
        <a:bodyPr/>
        <a:lstStyle/>
        <a:p>
          <a:r>
            <a:rPr lang="ru-RU" dirty="0" smtClean="0"/>
            <a:t>2 секции</a:t>
          </a:r>
          <a:endParaRPr lang="ru-RU" dirty="0"/>
        </a:p>
      </dgm:t>
    </dgm:pt>
    <dgm:pt modelId="{D789D7D8-7B69-4EE7-9A49-2035B6D3A0DB}" type="parTrans" cxnId="{39C30BE0-7A6D-43A8-AAED-B5E36C28EDDA}">
      <dgm:prSet/>
      <dgm:spPr/>
      <dgm:t>
        <a:bodyPr/>
        <a:lstStyle/>
        <a:p>
          <a:endParaRPr lang="ru-RU"/>
        </a:p>
      </dgm:t>
    </dgm:pt>
    <dgm:pt modelId="{EFE14453-B4F2-419D-892C-013458E40E99}" type="sibTrans" cxnId="{39C30BE0-7A6D-43A8-AAED-B5E36C28EDDA}">
      <dgm:prSet/>
      <dgm:spPr/>
      <dgm:t>
        <a:bodyPr/>
        <a:lstStyle/>
        <a:p>
          <a:endParaRPr lang="ru-RU"/>
        </a:p>
      </dgm:t>
    </dgm:pt>
    <dgm:pt modelId="{3D7537EC-2804-4FFA-815A-6233DB33728A}">
      <dgm:prSet/>
      <dgm:spPr/>
      <dgm:t>
        <a:bodyPr/>
        <a:lstStyle/>
        <a:p>
          <a:r>
            <a:rPr lang="ru-RU" dirty="0" smtClean="0"/>
            <a:t>212 занимающихся</a:t>
          </a:r>
          <a:endParaRPr lang="ru-RU" dirty="0"/>
        </a:p>
      </dgm:t>
    </dgm:pt>
    <dgm:pt modelId="{F451F4FB-669C-4819-856B-722CC25DA434}" type="parTrans" cxnId="{BB53B6BC-0882-43B8-851C-779422FC5E0E}">
      <dgm:prSet/>
      <dgm:spPr/>
      <dgm:t>
        <a:bodyPr/>
        <a:lstStyle/>
        <a:p>
          <a:endParaRPr lang="ru-RU"/>
        </a:p>
      </dgm:t>
    </dgm:pt>
    <dgm:pt modelId="{DB5DA64B-0D3E-47C5-864C-B1A6DE92998F}" type="sibTrans" cxnId="{BB53B6BC-0882-43B8-851C-779422FC5E0E}">
      <dgm:prSet/>
      <dgm:spPr/>
      <dgm:t>
        <a:bodyPr/>
        <a:lstStyle/>
        <a:p>
          <a:endParaRPr lang="ru-RU"/>
        </a:p>
      </dgm:t>
    </dgm:pt>
    <dgm:pt modelId="{D179E832-2299-40C8-B918-DA1364CD9160}" type="pres">
      <dgm:prSet presAssocID="{F9BD936D-D4AD-4867-B499-11A0BB36FE4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4887D4B-ADFB-4670-ABD8-9A4DC660BBAD}" type="pres">
      <dgm:prSet presAssocID="{BC838BEA-63D3-47AF-A60B-5C52C94B834A}" presName="linNode" presStyleCnt="0"/>
      <dgm:spPr/>
    </dgm:pt>
    <dgm:pt modelId="{90878618-CA9B-4F2B-8CFD-168C83FF8686}" type="pres">
      <dgm:prSet presAssocID="{BC838BEA-63D3-47AF-A60B-5C52C94B834A}" presName="parentShp" presStyleLbl="node1" presStyleIdx="0" presStyleCnt="4" custScaleX="100001" custScaleY="27193" custLinFactNeighborX="-30408" custLinFactNeighborY="-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2DE8-87FD-4CD7-AA84-C683B934EC6A}" type="pres">
      <dgm:prSet presAssocID="{BC838BEA-63D3-47AF-A60B-5C52C94B834A}" presName="childShp" presStyleLbl="bgAccFollowNode1" presStyleIdx="0" presStyleCnt="4" custScaleX="43174" custScaleY="32648" custLinFactNeighborX="-42127" custLinFactNeighborY="-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A4DAD-4EF4-4FE2-B7E5-FCCD6D30115F}" type="pres">
      <dgm:prSet presAssocID="{D3836F26-5B12-4237-8B19-B1AE7FE72330}" presName="spacing" presStyleCnt="0"/>
      <dgm:spPr/>
    </dgm:pt>
    <dgm:pt modelId="{D82E3279-6520-4897-B176-AF684DA78970}" type="pres">
      <dgm:prSet presAssocID="{F2F1F16E-546C-4CA1-87BC-FFCF2E434073}" presName="linNode" presStyleCnt="0"/>
      <dgm:spPr/>
    </dgm:pt>
    <dgm:pt modelId="{88EAC673-8A36-4858-8665-3BF2082A68F6}" type="pres">
      <dgm:prSet presAssocID="{F2F1F16E-546C-4CA1-87BC-FFCF2E434073}" presName="parentShp" presStyleLbl="node1" presStyleIdx="1" presStyleCnt="4" custScaleY="22909" custLinFactNeighborX="-33615" custLinFactNeighborY="2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11ED1-D3F1-4C53-994A-870A7019967D}" type="pres">
      <dgm:prSet presAssocID="{F2F1F16E-546C-4CA1-87BC-FFCF2E434073}" presName="childShp" presStyleLbl="bgAccFollowNode1" presStyleIdx="1" presStyleCnt="4" custScaleX="40069" custScaleY="32655" custLinFactNeighborX="-41135" custLinFactNeighborY="1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00E89-F164-4FEB-B5F4-940D50765C3E}" type="pres">
      <dgm:prSet presAssocID="{32F04CC7-5CBC-4A41-AFDD-2EE759524C20}" presName="spacing" presStyleCnt="0"/>
      <dgm:spPr/>
    </dgm:pt>
    <dgm:pt modelId="{799B4B9F-B0A5-438E-AF96-D201FB0E8970}" type="pres">
      <dgm:prSet presAssocID="{C9E8DF89-E08B-482E-8D51-27F362A797FB}" presName="linNode" presStyleCnt="0"/>
      <dgm:spPr/>
    </dgm:pt>
    <dgm:pt modelId="{78378A4B-BFD5-4BAE-A654-431A61D281ED}" type="pres">
      <dgm:prSet presAssocID="{C9E8DF89-E08B-482E-8D51-27F362A797FB}" presName="parentShp" presStyleLbl="node1" presStyleIdx="2" presStyleCnt="4" custScaleY="25333" custLinFactNeighborX="-27534" custLinFactNeighborY="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D6DC53-7530-4D56-8C8B-ADDD5C807DF0}" type="pres">
      <dgm:prSet presAssocID="{C9E8DF89-E08B-482E-8D51-27F362A797FB}" presName="childShp" presStyleLbl="bgAccFollowNode1" presStyleIdx="2" presStyleCnt="4" custScaleX="44494" custScaleY="29702" custLinFactNeighborX="-35697" custLinFactNeighborY="2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AF7CC-16C7-4437-A8F6-90DF85236982}" type="pres">
      <dgm:prSet presAssocID="{F4FDF0A1-FD8D-40A2-9996-4DE87425EF9A}" presName="spacing" presStyleCnt="0"/>
      <dgm:spPr/>
    </dgm:pt>
    <dgm:pt modelId="{0387FD88-AFC8-4502-9909-C3463C94BB35}" type="pres">
      <dgm:prSet presAssocID="{19A81F97-3F66-43F3-A609-FBFDB758E927}" presName="linNode" presStyleCnt="0"/>
      <dgm:spPr/>
    </dgm:pt>
    <dgm:pt modelId="{38BE726E-DE44-475B-AE3A-2A243B988FC9}" type="pres">
      <dgm:prSet presAssocID="{19A81F97-3F66-43F3-A609-FBFDB758E927}" presName="parentShp" presStyleLbl="node1" presStyleIdx="3" presStyleCnt="4" custScaleY="24248" custLinFactNeighborX="-26937" custLinFactNeighborY="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79CE65-A239-40B0-8B2B-D17427D67F7C}" type="pres">
      <dgm:prSet presAssocID="{19A81F97-3F66-43F3-A609-FBFDB758E927}" presName="childShp" presStyleLbl="bgAccFollowNode1" presStyleIdx="3" presStyleCnt="4" custScaleX="45688" custScaleY="29910" custLinFactNeighborX="-36713" custLinFactNeighborY="1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528681-288E-4553-9B07-C5CF7E307CE7}" srcId="{F9BD936D-D4AD-4867-B499-11A0BB36FE4F}" destId="{BC838BEA-63D3-47AF-A60B-5C52C94B834A}" srcOrd="0" destOrd="0" parTransId="{EBC96C57-56AB-42B9-A04B-4A13EA3E910D}" sibTransId="{D3836F26-5B12-4237-8B19-B1AE7FE72330}"/>
    <dgm:cxn modelId="{C6367749-FAE7-471C-A294-2A8B6D489140}" srcId="{C9E8DF89-E08B-482E-8D51-27F362A797FB}" destId="{15891B80-291E-46A8-9CAA-F47F3CFC67D7}" srcOrd="0" destOrd="0" parTransId="{2CBC1DC3-2414-4835-981A-DEDD80D08ECC}" sibTransId="{B9FA9AAE-1227-41B4-8043-0042F0DF779E}"/>
    <dgm:cxn modelId="{AE6A504B-D351-4118-A1BF-B9316C1F53B6}" type="presOf" srcId="{19A81F97-3F66-43F3-A609-FBFDB758E927}" destId="{38BE726E-DE44-475B-AE3A-2A243B988FC9}" srcOrd="0" destOrd="0" presId="urn:microsoft.com/office/officeart/2005/8/layout/vList6"/>
    <dgm:cxn modelId="{BB53B6BC-0882-43B8-851C-779422FC5E0E}" srcId="{19A81F97-3F66-43F3-A609-FBFDB758E927}" destId="{3D7537EC-2804-4FFA-815A-6233DB33728A}" srcOrd="1" destOrd="0" parTransId="{F451F4FB-669C-4819-856B-722CC25DA434}" sibTransId="{DB5DA64B-0D3E-47C5-864C-B1A6DE92998F}"/>
    <dgm:cxn modelId="{19E50666-1DFF-4643-8BA2-109572DA2621}" type="presOf" srcId="{8B3A65DB-6A83-4E3E-AD57-2B22F4E16A94}" destId="{6FE11ED1-D3F1-4C53-994A-870A7019967D}" srcOrd="0" destOrd="1" presId="urn:microsoft.com/office/officeart/2005/8/layout/vList6"/>
    <dgm:cxn modelId="{D08C133C-D313-4221-A7D5-92ACEF8312E6}" type="presOf" srcId="{F9946850-93B1-4829-BE83-E5CDBDAACD1D}" destId="{6ED6DC53-7530-4D56-8C8B-ADDD5C807DF0}" srcOrd="0" destOrd="1" presId="urn:microsoft.com/office/officeart/2005/8/layout/vList6"/>
    <dgm:cxn modelId="{B830B62D-7613-4BD4-ABF5-12DF33FDEE3A}" srcId="{C9E8DF89-E08B-482E-8D51-27F362A797FB}" destId="{F9946850-93B1-4829-BE83-E5CDBDAACD1D}" srcOrd="1" destOrd="0" parTransId="{A27BF1EC-CD60-4C4E-A7E3-AFBE77008BB8}" sibTransId="{5273BE94-F5A1-4747-B891-8174C990A9E1}"/>
    <dgm:cxn modelId="{181BF053-315C-4CF7-B82A-FB2376C48980}" type="presOf" srcId="{8495E5BD-E3C3-4921-ADF5-1FBB8BD695C9}" destId="{BD79CE65-A239-40B0-8B2B-D17427D67F7C}" srcOrd="0" destOrd="0" presId="urn:microsoft.com/office/officeart/2005/8/layout/vList6"/>
    <dgm:cxn modelId="{FE4014D3-CD2A-4D9F-B221-4C90E0040B08}" srcId="{F9BD936D-D4AD-4867-B499-11A0BB36FE4F}" destId="{19A81F97-3F66-43F3-A609-FBFDB758E927}" srcOrd="3" destOrd="0" parTransId="{27AFBCBE-8104-4CB9-BB75-C70263A974B0}" sibTransId="{08769C2A-0AF2-4BCE-99DE-2EF8029A768C}"/>
    <dgm:cxn modelId="{43DBDD69-219E-4F04-89E2-DD85861CAEE3}" type="presOf" srcId="{F2F1F16E-546C-4CA1-87BC-FFCF2E434073}" destId="{88EAC673-8A36-4858-8665-3BF2082A68F6}" srcOrd="0" destOrd="0" presId="urn:microsoft.com/office/officeart/2005/8/layout/vList6"/>
    <dgm:cxn modelId="{F7E3AD9B-1EA9-4D08-BBA3-1118CB31329E}" type="presOf" srcId="{BC838BEA-63D3-47AF-A60B-5C52C94B834A}" destId="{90878618-CA9B-4F2B-8CFD-168C83FF8686}" srcOrd="0" destOrd="0" presId="urn:microsoft.com/office/officeart/2005/8/layout/vList6"/>
    <dgm:cxn modelId="{68B4A3D8-B04D-497D-BB25-6DFC1688A6AC}" srcId="{F2F1F16E-546C-4CA1-87BC-FFCF2E434073}" destId="{13A96AAD-9CB4-4C64-9920-5910B9606F6F}" srcOrd="2" destOrd="0" parTransId="{7FDB5636-EF82-4395-A431-EA228D71BAD6}" sibTransId="{0BFD5F3F-5CFE-40BF-8ADC-451138B2A2C9}"/>
    <dgm:cxn modelId="{1CC065E6-44F4-4750-A779-0BAD6B349DEE}" type="presOf" srcId="{59B3A79D-0518-4644-9FCF-AA47C2F6C423}" destId="{75712DE8-87FD-4CD7-AA84-C683B934EC6A}" srcOrd="0" destOrd="2" presId="urn:microsoft.com/office/officeart/2005/8/layout/vList6"/>
    <dgm:cxn modelId="{C1552343-ED2F-4CF9-8461-383E09CC910F}" type="presOf" srcId="{F9BD936D-D4AD-4867-B499-11A0BB36FE4F}" destId="{D179E832-2299-40C8-B918-DA1364CD9160}" srcOrd="0" destOrd="0" presId="urn:microsoft.com/office/officeart/2005/8/layout/vList6"/>
    <dgm:cxn modelId="{39C5AE50-D77A-4B93-8537-38161A452E93}" type="presOf" srcId="{88F6068F-48F9-4DAD-B07A-047561B00978}" destId="{6FE11ED1-D3F1-4C53-994A-870A7019967D}" srcOrd="0" destOrd="0" presId="urn:microsoft.com/office/officeart/2005/8/layout/vList6"/>
    <dgm:cxn modelId="{7B23C1BD-C952-4F3F-BF42-33B608EDB7F0}" srcId="{BC838BEA-63D3-47AF-A60B-5C52C94B834A}" destId="{B1655E0A-3D00-4257-ABF0-C9D88DAF8869}" srcOrd="1" destOrd="0" parTransId="{1BB0EC6E-66D0-447C-97FF-5E9767FEBF05}" sibTransId="{4CFB95C4-B8DC-4917-B4A7-7C512353DCF2}"/>
    <dgm:cxn modelId="{E12EDDD2-BF2A-4D99-A2E9-3A940753ABCC}" type="presOf" srcId="{B1655E0A-3D00-4257-ABF0-C9D88DAF8869}" destId="{75712DE8-87FD-4CD7-AA84-C683B934EC6A}" srcOrd="0" destOrd="1" presId="urn:microsoft.com/office/officeart/2005/8/layout/vList6"/>
    <dgm:cxn modelId="{8A5253DC-3D96-437C-9E95-B969B83F0324}" srcId="{F9BD936D-D4AD-4867-B499-11A0BB36FE4F}" destId="{C9E8DF89-E08B-482E-8D51-27F362A797FB}" srcOrd="2" destOrd="0" parTransId="{E3D71945-3F92-4B15-A2AA-C143AD6A162F}" sibTransId="{F4FDF0A1-FD8D-40A2-9996-4DE87425EF9A}"/>
    <dgm:cxn modelId="{3C4F7CDF-6CBD-42D5-9308-6BADCFFE5B87}" type="presOf" srcId="{3D7537EC-2804-4FFA-815A-6233DB33728A}" destId="{BD79CE65-A239-40B0-8B2B-D17427D67F7C}" srcOrd="0" destOrd="1" presId="urn:microsoft.com/office/officeart/2005/8/layout/vList6"/>
    <dgm:cxn modelId="{A761170C-2AB2-4B94-824B-F4C32795552D}" srcId="{BC838BEA-63D3-47AF-A60B-5C52C94B834A}" destId="{4F91A771-61E5-4700-B78F-428F904FF724}" srcOrd="0" destOrd="0" parTransId="{AD24AF16-BE98-498A-84E4-ABF9014EE0AA}" sibTransId="{827E25E7-ABE5-4BE8-B43C-1D0D16195D29}"/>
    <dgm:cxn modelId="{635474D1-AB92-4C51-95B0-76FAEFE76278}" srcId="{F2F1F16E-546C-4CA1-87BC-FFCF2E434073}" destId="{88F6068F-48F9-4DAD-B07A-047561B00978}" srcOrd="0" destOrd="0" parTransId="{BBD530F3-27CC-4807-9F36-FDE0CDAFC63D}" sibTransId="{514105DE-20C9-43DA-B441-961A60FDD352}"/>
    <dgm:cxn modelId="{39C30BE0-7A6D-43A8-AAED-B5E36C28EDDA}" srcId="{19A81F97-3F66-43F3-A609-FBFDB758E927}" destId="{8495E5BD-E3C3-4921-ADF5-1FBB8BD695C9}" srcOrd="0" destOrd="0" parTransId="{D789D7D8-7B69-4EE7-9A49-2035B6D3A0DB}" sibTransId="{EFE14453-B4F2-419D-892C-013458E40E99}"/>
    <dgm:cxn modelId="{F059A84D-64B5-40E1-8416-068BD1C1C38A}" type="presOf" srcId="{13A96AAD-9CB4-4C64-9920-5910B9606F6F}" destId="{6FE11ED1-D3F1-4C53-994A-870A7019967D}" srcOrd="0" destOrd="2" presId="urn:microsoft.com/office/officeart/2005/8/layout/vList6"/>
    <dgm:cxn modelId="{7ED58C8A-8C7C-47D2-9C4E-682A9F7EBD4A}" srcId="{F2F1F16E-546C-4CA1-87BC-FFCF2E434073}" destId="{8B3A65DB-6A83-4E3E-AD57-2B22F4E16A94}" srcOrd="1" destOrd="0" parTransId="{57197636-94DB-443E-9BCA-264B2C630D26}" sibTransId="{277C309D-EB5F-43AF-A43F-BA499B1FDC5A}"/>
    <dgm:cxn modelId="{B01FC941-7F09-40E4-834E-4240234E60B1}" srcId="{BC838BEA-63D3-47AF-A60B-5C52C94B834A}" destId="{59B3A79D-0518-4644-9FCF-AA47C2F6C423}" srcOrd="2" destOrd="0" parTransId="{A55E69AA-06EC-4B5D-99ED-17C5EDF3A628}" sibTransId="{CD45466D-727D-406D-BAA6-0E8EB792CCE0}"/>
    <dgm:cxn modelId="{C4EFF43A-460F-4EEF-9597-E6EB055DE634}" type="presOf" srcId="{4F91A771-61E5-4700-B78F-428F904FF724}" destId="{75712DE8-87FD-4CD7-AA84-C683B934EC6A}" srcOrd="0" destOrd="0" presId="urn:microsoft.com/office/officeart/2005/8/layout/vList6"/>
    <dgm:cxn modelId="{2992E333-B73B-44E2-87E5-92D4EBBE898E}" type="presOf" srcId="{C9E8DF89-E08B-482E-8D51-27F362A797FB}" destId="{78378A4B-BFD5-4BAE-A654-431A61D281ED}" srcOrd="0" destOrd="0" presId="urn:microsoft.com/office/officeart/2005/8/layout/vList6"/>
    <dgm:cxn modelId="{D23FFF12-F66B-4ABB-98DB-78F802F5955C}" type="presOf" srcId="{15891B80-291E-46A8-9CAA-F47F3CFC67D7}" destId="{6ED6DC53-7530-4D56-8C8B-ADDD5C807DF0}" srcOrd="0" destOrd="0" presId="urn:microsoft.com/office/officeart/2005/8/layout/vList6"/>
    <dgm:cxn modelId="{ECD10512-030E-417E-8196-10F8EDE43947}" srcId="{F9BD936D-D4AD-4867-B499-11A0BB36FE4F}" destId="{F2F1F16E-546C-4CA1-87BC-FFCF2E434073}" srcOrd="1" destOrd="0" parTransId="{2BC6A3D8-A7CC-4373-9546-3E37F0FD2639}" sibTransId="{32F04CC7-5CBC-4A41-AFDD-2EE759524C20}"/>
    <dgm:cxn modelId="{992D302C-A1C7-42A9-837B-EDEE4631E287}" type="presParOf" srcId="{D179E832-2299-40C8-B918-DA1364CD9160}" destId="{64887D4B-ADFB-4670-ABD8-9A4DC660BBAD}" srcOrd="0" destOrd="0" presId="urn:microsoft.com/office/officeart/2005/8/layout/vList6"/>
    <dgm:cxn modelId="{9138B095-5F14-4732-A67E-0FFFE49761BB}" type="presParOf" srcId="{64887D4B-ADFB-4670-ABD8-9A4DC660BBAD}" destId="{90878618-CA9B-4F2B-8CFD-168C83FF8686}" srcOrd="0" destOrd="0" presId="urn:microsoft.com/office/officeart/2005/8/layout/vList6"/>
    <dgm:cxn modelId="{E15C4CFB-45BE-4978-8E08-C3CC8DDCABA4}" type="presParOf" srcId="{64887D4B-ADFB-4670-ABD8-9A4DC660BBAD}" destId="{75712DE8-87FD-4CD7-AA84-C683B934EC6A}" srcOrd="1" destOrd="0" presId="urn:microsoft.com/office/officeart/2005/8/layout/vList6"/>
    <dgm:cxn modelId="{7DF18737-D234-42EC-97DC-591BF591B3F6}" type="presParOf" srcId="{D179E832-2299-40C8-B918-DA1364CD9160}" destId="{BA5A4DAD-4EF4-4FE2-B7E5-FCCD6D30115F}" srcOrd="1" destOrd="0" presId="urn:microsoft.com/office/officeart/2005/8/layout/vList6"/>
    <dgm:cxn modelId="{902BD357-E94D-41D4-A534-089E4DBCC82E}" type="presParOf" srcId="{D179E832-2299-40C8-B918-DA1364CD9160}" destId="{D82E3279-6520-4897-B176-AF684DA78970}" srcOrd="2" destOrd="0" presId="urn:microsoft.com/office/officeart/2005/8/layout/vList6"/>
    <dgm:cxn modelId="{F56FE0A9-3DA2-4CCC-BC82-D635733273BA}" type="presParOf" srcId="{D82E3279-6520-4897-B176-AF684DA78970}" destId="{88EAC673-8A36-4858-8665-3BF2082A68F6}" srcOrd="0" destOrd="0" presId="urn:microsoft.com/office/officeart/2005/8/layout/vList6"/>
    <dgm:cxn modelId="{D8A9828B-D44C-48A3-960F-CA8F25671C11}" type="presParOf" srcId="{D82E3279-6520-4897-B176-AF684DA78970}" destId="{6FE11ED1-D3F1-4C53-994A-870A7019967D}" srcOrd="1" destOrd="0" presId="urn:microsoft.com/office/officeart/2005/8/layout/vList6"/>
    <dgm:cxn modelId="{B136E629-8565-42D0-ADA4-984CCC0E5DAF}" type="presParOf" srcId="{D179E832-2299-40C8-B918-DA1364CD9160}" destId="{ED600E89-F164-4FEB-B5F4-940D50765C3E}" srcOrd="3" destOrd="0" presId="urn:microsoft.com/office/officeart/2005/8/layout/vList6"/>
    <dgm:cxn modelId="{03436A90-483C-4085-BBAC-A3660748CDEB}" type="presParOf" srcId="{D179E832-2299-40C8-B918-DA1364CD9160}" destId="{799B4B9F-B0A5-438E-AF96-D201FB0E8970}" srcOrd="4" destOrd="0" presId="urn:microsoft.com/office/officeart/2005/8/layout/vList6"/>
    <dgm:cxn modelId="{B656E125-3FF8-4F73-AB44-98E7FF31D291}" type="presParOf" srcId="{799B4B9F-B0A5-438E-AF96-D201FB0E8970}" destId="{78378A4B-BFD5-4BAE-A654-431A61D281ED}" srcOrd="0" destOrd="0" presId="urn:microsoft.com/office/officeart/2005/8/layout/vList6"/>
    <dgm:cxn modelId="{DE27F00A-2526-4E0B-A83F-AF15EF50878D}" type="presParOf" srcId="{799B4B9F-B0A5-438E-AF96-D201FB0E8970}" destId="{6ED6DC53-7530-4D56-8C8B-ADDD5C807DF0}" srcOrd="1" destOrd="0" presId="urn:microsoft.com/office/officeart/2005/8/layout/vList6"/>
    <dgm:cxn modelId="{80ACECF5-53C7-400F-BEDA-7FF4B3980193}" type="presParOf" srcId="{D179E832-2299-40C8-B918-DA1364CD9160}" destId="{F60AF7CC-16C7-4437-A8F6-90DF85236982}" srcOrd="5" destOrd="0" presId="urn:microsoft.com/office/officeart/2005/8/layout/vList6"/>
    <dgm:cxn modelId="{FAD8D268-7F6E-4713-860A-CC73D409A5A6}" type="presParOf" srcId="{D179E832-2299-40C8-B918-DA1364CD9160}" destId="{0387FD88-AFC8-4502-9909-C3463C94BB35}" srcOrd="6" destOrd="0" presId="urn:microsoft.com/office/officeart/2005/8/layout/vList6"/>
    <dgm:cxn modelId="{F37EEC7E-8F6F-4CB3-AF53-63B059D500E4}" type="presParOf" srcId="{0387FD88-AFC8-4502-9909-C3463C94BB35}" destId="{38BE726E-DE44-475B-AE3A-2A243B988FC9}" srcOrd="0" destOrd="0" presId="urn:microsoft.com/office/officeart/2005/8/layout/vList6"/>
    <dgm:cxn modelId="{1CD30B19-7AAE-4B4E-9D86-A2FE379231D4}" type="presParOf" srcId="{0387FD88-AFC8-4502-9909-C3463C94BB35}" destId="{BD79CE65-A239-40B0-8B2B-D17427D67F7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0.03724</cdr:x>
      <cdr:y>0.02214</cdr:y>
    </cdr:from>
    <cdr:to>
      <cdr:x>0.1849</cdr:x>
      <cdr:y>0.0886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0629" y="95943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(</a:t>
          </a:r>
          <a:r>
            <a:rPr lang="ru-RU" sz="1100" dirty="0" err="1" smtClean="0"/>
            <a:t>млн.руб</a:t>
          </a:r>
          <a:r>
            <a:rPr lang="ru-RU" sz="1100" dirty="0" smtClean="0"/>
            <a:t>.)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0.21159</cdr:x>
      <cdr:y>0.50433</cdr:y>
    </cdr:from>
    <cdr:to>
      <cdr:x>0.38466</cdr:x>
      <cdr:y>0.60189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266" y="1488943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22869,0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</cdr:x>
      <cdr:y>0.12195</cdr:y>
    </cdr:from>
    <cdr:to>
      <cdr:x>0.67308</cdr:x>
      <cdr:y>0.21859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72208" y="360040"/>
          <a:ext cx="648072" cy="2853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25290,9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0.77778</cdr:x>
      <cdr:y>0.12195</cdr:y>
    </cdr:from>
    <cdr:to>
      <cdr:x>0.93439</cdr:x>
      <cdr:y>0.21951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12344" y="360040"/>
          <a:ext cx="58638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25150,9</a:t>
          </a:r>
          <a:endParaRPr lang="ru-RU" sz="11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0.34522</cdr:x>
      <cdr:y>0.18512</cdr:y>
    </cdr:from>
    <cdr:to>
      <cdr:x>0.69046</cdr:x>
      <cdr:y>0.47813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2908464" y="864567"/>
          <a:ext cx="2908527" cy="1368520"/>
        </a:xfrm>
        <a:prstGeom xmlns:a="http://schemas.openxmlformats.org/drawingml/2006/main" prst="ellipse">
          <a:avLst/>
        </a:prstGeom>
        <a:solidFill xmlns:a="http://schemas.openxmlformats.org/drawingml/2006/main">
          <a:schemeClr val="accent2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690,0</a:t>
          </a:r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млн. рублей</a:t>
          </a:r>
          <a:endParaRPr lang="ru-RU" sz="16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0.01542</cdr:y>
    </cdr:from>
    <cdr:to>
      <cdr:x>0.41026</cdr:x>
      <cdr:y>0.32381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72018"/>
          <a:ext cx="3456384" cy="14403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 xmlns:a="http://schemas.openxmlformats.org/drawingml/2006/main"/>
        <a:p xmlns:a="http://schemas.openxmlformats.org/drawingml/2006/main">
          <a:r>
            <a:rPr lang="ru-RU" sz="2800" cap="none" spc="0" dirty="0" smtClean="0">
              <a:ln w="11430"/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Муниципальные программы </a:t>
          </a:r>
        </a:p>
        <a:p xmlns:a="http://schemas.openxmlformats.org/drawingml/2006/main">
          <a:r>
            <a:rPr lang="ru-RU" sz="2400" dirty="0" smtClean="0">
              <a:ln w="11430"/>
              <a:solidFill>
                <a:schemeClr val="bg1"/>
              </a:solidFill>
              <a:latin typeface="Times New Roman" panose="02020603050405020304" pitchFamily="18" charset="0"/>
              <a:cs typeface="Times New Roman" pitchFamily="18" charset="0"/>
            </a:rPr>
            <a:t>(614,3 млн. руб.)</a:t>
          </a:r>
          <a:endParaRPr lang="ru-RU" sz="2400" cap="none" spc="0" dirty="0">
            <a:ln w="11430"/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0.65176</cdr:x>
      <cdr:y>0.70003</cdr:y>
    </cdr:from>
    <cdr:to>
      <cdr:x>1</cdr:x>
      <cdr:y>0.98684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472608" y="3528863"/>
          <a:ext cx="2924111" cy="14458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Непрограммная часть</a:t>
          </a:r>
        </a:p>
        <a:p xmlns:a="http://schemas.openxmlformats.org/drawingml/2006/main">
          <a:pPr algn="ctr"/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(75,7 млн. руб</a:t>
          </a:r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.)</a:t>
          </a:r>
          <a:endParaRPr lang="ru-RU" sz="2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0.73766</cdr:x>
      <cdr:y>0.16867</cdr:y>
    </cdr:from>
    <cdr:to>
      <cdr:x>0.8208</cdr:x>
      <cdr:y>0.23105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60781" y="1008112"/>
          <a:ext cx="728179" cy="3728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11%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0.77831</cdr:x>
      <cdr:y>0.08928</cdr:y>
    </cdr:from>
    <cdr:to>
      <cdr:x>0.87696</cdr:x>
      <cdr:y>0.16867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816839" y="533624"/>
          <a:ext cx="864023" cy="4744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8,2</a:t>
          </a:r>
          <a:r>
            <a:rPr lang="ru-RU" sz="1600" dirty="0" smtClean="0"/>
            <a:t>%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0.72898</cdr:x>
      <cdr:y>0.27068</cdr:y>
    </cdr:from>
    <cdr:to>
      <cdr:x>0.80298</cdr:x>
      <cdr:y>0.33735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384709" y="1617760"/>
          <a:ext cx="648126" cy="3984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6%</a:t>
          </a:r>
          <a:endParaRPr lang="ru-RU" sz="18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0.23077</cdr:x>
      <cdr:y>0.7034</cdr:y>
    </cdr:from>
    <cdr:to>
      <cdr:x>0.46154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14400" y="2819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0.076</cdr:x>
      <cdr:y>0.8898</cdr:y>
    </cdr:from>
    <cdr:to>
      <cdr:x>0.30677</cdr:x>
      <cdr:y>0.97528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1161" y="2743200"/>
          <a:ext cx="914400" cy="2635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0.04594</cdr:x>
      <cdr:y>0.67953</cdr:y>
    </cdr:from>
    <cdr:to>
      <cdr:x>0.45175</cdr:x>
      <cdr:y>0.95553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52692" y="3300992"/>
          <a:ext cx="2232248" cy="1340768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288B2-4603-496D-8ED5-0DB809EB310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016FB-0D06-48A8-859B-566D945FD9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05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Почти 90%</a:t>
            </a:r>
            <a:r>
              <a:rPr lang="ru-RU" baseline="0" dirty="0" smtClean="0"/>
              <a:t> бюджета города в рамках муниципальных программ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96743-5271-4F08-A5F6-CDBA2B1C05E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85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016FB-0D06-48A8-859B-566D945FD997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71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601869-2764-4DF5-8F56-D0886639A0EF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F054CDB-2366-4B32-AC52-F7DA3A5416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0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32.jpeg"/><Relationship Id="rId10" Type="http://schemas.microsoft.com/office/2007/relationships/diagramDrawing" Target="../diagrams/drawing1.xml"/><Relationship Id="rId4" Type="http://schemas.openxmlformats.org/officeDocument/2006/relationships/image" Target="../media/image31.jpeg"/><Relationship Id="rId9" Type="http://schemas.openxmlformats.org/officeDocument/2006/relationships/diagramColors" Target="../diagrams/colors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G"/><Relationship Id="rId4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4.xml"/><Relationship Id="rId4" Type="http://schemas.openxmlformats.org/officeDocument/2006/relationships/chart" Target="../charts/chart3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3210" y="1268760"/>
            <a:ext cx="853637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</a:t>
            </a:r>
          </a:p>
          <a:p>
            <a:pPr algn="ctr"/>
            <a:endParaRPr lang="ru-RU" sz="28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главы города Кудымкара – </a:t>
            </a:r>
          </a:p>
          <a:p>
            <a:pPr algn="ctr"/>
            <a:r>
              <a:rPr lang="ru-RU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главы администрации города Кудымкара </a:t>
            </a:r>
          </a:p>
          <a:p>
            <a:pPr algn="ctr"/>
            <a:r>
              <a:rPr lang="ru-RU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своей деятельности и деятельности  администрации </a:t>
            </a:r>
          </a:p>
          <a:p>
            <a:pPr algn="ctr"/>
            <a:r>
              <a:rPr lang="ru-RU" sz="2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за 2015 год </a:t>
            </a:r>
            <a:endParaRPr lang="ru-RU" sz="28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235" y="5700462"/>
            <a:ext cx="80643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Докладчик: глава города Кудымкара – глава администрации города Кудымкара </a:t>
            </a:r>
          </a:p>
          <a:p>
            <a:pPr algn="ctr"/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Мехоношин Иван Дмитриевич</a:t>
            </a:r>
            <a:endParaRPr lang="ru-RU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66" y="268636"/>
            <a:ext cx="85725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27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30899008"/>
              </p:ext>
            </p:extLst>
          </p:nvPr>
        </p:nvGraphicFramePr>
        <p:xfrm>
          <a:off x="203515" y="692696"/>
          <a:ext cx="8758471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 программной  части  бюджета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28386" y="1700808"/>
            <a:ext cx="136815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n w="11430"/>
                <a:solidFill>
                  <a:schemeClr val="bg1"/>
                </a:solidFill>
              </a:rPr>
              <a:t>614,3 </a:t>
            </a:r>
            <a:r>
              <a:rPr lang="ru-RU" sz="1600" dirty="0" err="1" smtClean="0">
                <a:ln w="11430"/>
                <a:solidFill>
                  <a:schemeClr val="bg1"/>
                </a:solidFill>
              </a:rPr>
              <a:t>млн.руб</a:t>
            </a:r>
            <a:r>
              <a:rPr lang="ru-RU" sz="1600" dirty="0" smtClean="0">
                <a:ln w="11430"/>
                <a:solidFill>
                  <a:schemeClr val="bg1"/>
                </a:solidFill>
              </a:rPr>
              <a:t>.</a:t>
            </a:r>
            <a:endParaRPr lang="ru-RU" sz="1600" dirty="0">
              <a:ln w="11430"/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6376" y="2708920"/>
            <a:ext cx="1187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65%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99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355160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2"/>
                </a:solidFill>
                <a:effectLst/>
                <a:latin typeface="+mn-lt"/>
              </a:rPr>
              <a:t>Формирование и исполнение бюджета </a:t>
            </a:r>
            <a:endParaRPr lang="ru-RU" sz="2800" dirty="0">
              <a:solidFill>
                <a:schemeClr val="bg2"/>
              </a:solidFill>
              <a:effectLst/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410072"/>
              </p:ext>
            </p:extLst>
          </p:nvPr>
        </p:nvGraphicFramePr>
        <p:xfrm>
          <a:off x="457200" y="1600200"/>
          <a:ext cx="8424936" cy="4507249"/>
        </p:xfrm>
        <a:graphic>
          <a:graphicData uri="http://schemas.openxmlformats.org/drawingml/2006/table">
            <a:tbl>
              <a:tblPr/>
              <a:tblGrid>
                <a:gridCol w="1944216"/>
                <a:gridCol w="994615"/>
                <a:gridCol w="1092653"/>
                <a:gridCol w="1011255"/>
                <a:gridCol w="1149949"/>
                <a:gridCol w="990604"/>
                <a:gridCol w="1241644"/>
              </a:tblGrid>
              <a:tr h="64333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</a:p>
                  </a:txBody>
                  <a:tcPr marL="91433" marR="914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2014 года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факту 2014 года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41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исп.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9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Доходы</a:t>
                      </a:r>
                    </a:p>
                  </a:txBody>
                  <a:tcPr marL="89993" marR="89993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596,2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694,4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668,6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96,3 %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+72,4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112,1%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</a:tr>
              <a:tr h="4666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- собственные</a:t>
                      </a:r>
                    </a:p>
                  </a:txBody>
                  <a:tcPr marL="89993" marR="89993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204,6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197,7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196,9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99,6%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-7,7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96,2%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</a:tr>
              <a:tr h="5842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- безвозмездные</a:t>
                      </a:r>
                    </a:p>
                  </a:txBody>
                  <a:tcPr marL="89993" marR="89993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391,6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496,7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471,6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94,9%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+80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120,4%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D"/>
                    </a:solidFill>
                  </a:tcPr>
                </a:tc>
              </a:tr>
              <a:tr h="515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Расходы</a:t>
                      </a:r>
                    </a:p>
                  </a:txBody>
                  <a:tcPr marL="89993" marR="89993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591,3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748,3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690,0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92,2%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+98,7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116,7%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3300"/>
                    </a:solidFill>
                  </a:tcPr>
                </a:tc>
              </a:tr>
              <a:tr h="9043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Дефицит(-), профицит(+)</a:t>
                      </a:r>
                    </a:p>
                  </a:txBody>
                  <a:tcPr marL="89993" marR="89993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+4,9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-53,9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-21,4</a:t>
                      </a: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3" marR="89993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9993" marR="89993" marT="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1520" y="836712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1430"/>
                <a:solidFill>
                  <a:schemeClr val="bg1"/>
                </a:solidFill>
                <a:latin typeface="Times New Roman" pitchFamily="18" charset="0"/>
              </a:rPr>
              <a:t>Динамика исполнения основных параметров </a:t>
            </a:r>
            <a:br>
              <a:rPr lang="ru-RU" sz="2000" b="1" dirty="0" smtClean="0">
                <a:ln w="11430"/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000" b="1" dirty="0" smtClean="0">
                <a:ln w="11430"/>
                <a:solidFill>
                  <a:schemeClr val="bg1"/>
                </a:solidFill>
                <a:latin typeface="Times New Roman" pitchFamily="18" charset="0"/>
              </a:rPr>
              <a:t>бюджета города Кудымкара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2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576064"/>
          </a:xfrm>
          <a:effectLst/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  <a:latin typeface="+mn-lt"/>
              </a:rPr>
              <a:t>Структура доходов бюджета</a:t>
            </a:r>
            <a:endParaRPr lang="ru-RU" sz="200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1628800"/>
            <a:ext cx="3438382" cy="651406"/>
          </a:xfrm>
          <a:prstGeom prst="rect">
            <a:avLst/>
          </a:prstGeom>
          <a:solidFill>
            <a:srgbClr val="92D050">
              <a:alpha val="62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Autofit/>
          </a:bodyPr>
          <a:lstStyle/>
          <a:p>
            <a:pPr marL="0" indent="0">
              <a:buNone/>
            </a:pPr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Налоговые, неналоговые доходы </a:t>
            </a:r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              </a:t>
            </a:r>
            <a:endParaRPr lang="ru-RU" sz="15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       </a:t>
            </a:r>
            <a:r>
              <a:rPr lang="ru-RU" sz="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             </a:t>
            </a:r>
            <a:r>
              <a:rPr lang="ru-RU" sz="15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196,9 </a:t>
            </a:r>
            <a:r>
              <a:rPr lang="ru-RU" sz="1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  <a:cs typeface="Times New Roman" pitchFamily="18" charset="0"/>
              </a:rPr>
              <a:t>млн</a:t>
            </a:r>
            <a:r>
              <a:rPr lang="ru-RU" sz="1500" b="1" dirty="0" smtClean="0">
                <a:solidFill>
                  <a:srgbClr val="002060"/>
                </a:solidFill>
                <a:latin typeface="Century Schoolbook" pitchFamily="18" charset="0"/>
                <a:cs typeface="Times New Roman" pitchFamily="18" charset="0"/>
              </a:rPr>
              <a:t>. руб</a:t>
            </a:r>
            <a:r>
              <a:rPr lang="ru-RU" sz="1500" b="1" dirty="0">
                <a:solidFill>
                  <a:srgbClr val="002060"/>
                </a:solidFill>
                <a:latin typeface="Century Schoolbook" pitchFamily="18" charset="0"/>
                <a:cs typeface="Times New Roman" pitchFamily="18" charset="0"/>
              </a:rPr>
              <a:t>.</a:t>
            </a:r>
            <a:endParaRPr lang="ru-RU" sz="1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92"/>
          <p:cNvGrpSpPr>
            <a:grpSpLocks/>
          </p:cNvGrpSpPr>
          <p:nvPr/>
        </p:nvGrpSpPr>
        <p:grpSpPr bwMode="auto">
          <a:xfrm>
            <a:off x="588586" y="2231492"/>
            <a:ext cx="3515767" cy="2811200"/>
            <a:chOff x="-2303392" y="2128423"/>
            <a:chExt cx="8245516" cy="3880715"/>
          </a:xfrm>
        </p:grpSpPr>
        <p:grpSp>
          <p:nvGrpSpPr>
            <p:cNvPr id="6" name="Группа 78"/>
            <p:cNvGrpSpPr>
              <a:grpSpLocks/>
            </p:cNvGrpSpPr>
            <p:nvPr/>
          </p:nvGrpSpPr>
          <p:grpSpPr bwMode="auto">
            <a:xfrm>
              <a:off x="-2173331" y="2128423"/>
              <a:ext cx="8115455" cy="3880715"/>
              <a:chOff x="-2173331" y="2839990"/>
              <a:chExt cx="8115455" cy="3880715"/>
            </a:xfrm>
          </p:grpSpPr>
          <p:grpSp>
            <p:nvGrpSpPr>
              <p:cNvPr id="12" name="Скругленный прямоугольник 68"/>
              <p:cNvGrpSpPr>
                <a:grpSpLocks/>
              </p:cNvGrpSpPr>
              <p:nvPr/>
            </p:nvGrpSpPr>
            <p:grpSpPr bwMode="auto">
              <a:xfrm>
                <a:off x="-1193658" y="3613385"/>
                <a:ext cx="7092964" cy="584096"/>
                <a:chOff x="-1192725" y="3155876"/>
                <a:chExt cx="7091752" cy="584158"/>
              </a:xfrm>
            </p:grpSpPr>
            <p:pic>
              <p:nvPicPr>
                <p:cNvPr id="36" name="Скругленный прямоугольник 68"/>
                <p:cNvPicPr>
                  <a:picLocks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-1192725" y="3155876"/>
                  <a:ext cx="7091752" cy="584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7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-217014" y="3238144"/>
                  <a:ext cx="5605862" cy="2982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ru-RU" sz="1200" b="1" dirty="0">
                      <a:solidFill>
                        <a:srgbClr val="002060"/>
                      </a:solidFill>
                      <a:latin typeface="Georgia" pitchFamily="18" charset="0"/>
                    </a:rPr>
                    <a:t>ЕНВД   </a:t>
                  </a:r>
                  <a:r>
                    <a:rPr lang="ru-RU" sz="1200" b="1" dirty="0" smtClean="0">
                      <a:solidFill>
                        <a:srgbClr val="002060"/>
                      </a:solidFill>
                      <a:latin typeface="Georgia" pitchFamily="18" charset="0"/>
                    </a:rPr>
                    <a:t>                             28,5    </a:t>
                  </a:r>
                  <a:endParaRPr lang="ru-RU" sz="1200" b="1" dirty="0">
                    <a:solidFill>
                      <a:srgbClr val="002060"/>
                    </a:solidFill>
                    <a:latin typeface="Georgia" pitchFamily="18" charset="0"/>
                  </a:endParaRPr>
                </a:p>
              </p:txBody>
            </p:sp>
          </p:grpSp>
          <p:grpSp>
            <p:nvGrpSpPr>
              <p:cNvPr id="13" name="Скругленный прямоугольник 69"/>
              <p:cNvGrpSpPr>
                <a:grpSpLocks/>
              </p:cNvGrpSpPr>
              <p:nvPr/>
            </p:nvGrpSpPr>
            <p:grpSpPr bwMode="auto">
              <a:xfrm>
                <a:off x="-1551932" y="4312914"/>
                <a:ext cx="7261845" cy="713395"/>
                <a:chOff x="-1550938" y="3855475"/>
                <a:chExt cx="7260606" cy="713470"/>
              </a:xfrm>
            </p:grpSpPr>
            <p:pic>
              <p:nvPicPr>
                <p:cNvPr id="34" name="Скругленный прямоугольник 69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-1550938" y="3855475"/>
                  <a:ext cx="7260606" cy="7134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5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-938854" y="3905183"/>
                  <a:ext cx="6416349" cy="614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ru-RU" sz="1200" b="1" dirty="0" smtClean="0">
                      <a:solidFill>
                        <a:srgbClr val="002060"/>
                      </a:solidFill>
                      <a:latin typeface="Georgia" pitchFamily="18" charset="0"/>
                    </a:rPr>
                    <a:t>Транспортный  налог      </a:t>
                  </a:r>
                  <a:r>
                    <a:rPr lang="ru-RU" sz="1200" b="1" dirty="0">
                      <a:solidFill>
                        <a:srgbClr val="002060"/>
                      </a:solidFill>
                      <a:latin typeface="Georgia" pitchFamily="18" charset="0"/>
                    </a:rPr>
                    <a:t>25,1</a:t>
                  </a:r>
                </a:p>
              </p:txBody>
            </p:sp>
          </p:grpSp>
          <p:pic>
            <p:nvPicPr>
              <p:cNvPr id="14" name="Скругленный прямоугольник 70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1531419" y="5988528"/>
                <a:ext cx="7430726" cy="6958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" name="Скругленный прямоугольник 71"/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-1591941" y="5202016"/>
                <a:ext cx="7430726" cy="7234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" name="Скругленный прямоугольник 72"/>
              <p:cNvGrpSpPr>
                <a:grpSpLocks/>
              </p:cNvGrpSpPr>
              <p:nvPr/>
            </p:nvGrpSpPr>
            <p:grpSpPr bwMode="auto">
              <a:xfrm>
                <a:off x="-1150842" y="2979804"/>
                <a:ext cx="7092966" cy="566521"/>
                <a:chOff x="-1149916" y="2522231"/>
                <a:chExt cx="7091754" cy="566582"/>
              </a:xfrm>
            </p:grpSpPr>
            <p:pic>
              <p:nvPicPr>
                <p:cNvPr id="30" name="Скругленный прямоугольник 72"/>
                <p:cNvPicPr>
                  <a:picLocks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-1149916" y="2522231"/>
                  <a:ext cx="7091754" cy="56658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1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-1051419" y="2565136"/>
                  <a:ext cx="6134929" cy="45781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ru-RU" sz="1350" b="1" dirty="0">
                      <a:solidFill>
                        <a:srgbClr val="002060"/>
                      </a:solidFill>
                      <a:latin typeface="Georgia" pitchFamily="18" charset="0"/>
                    </a:rPr>
                    <a:t>         НДФЛ</a:t>
                  </a:r>
                  <a:r>
                    <a:rPr lang="ru-RU" sz="1200" b="1" dirty="0">
                      <a:solidFill>
                        <a:srgbClr val="002060"/>
                      </a:solidFill>
                      <a:latin typeface="Georgia" pitchFamily="18" charset="0"/>
                    </a:rPr>
                    <a:t>   </a:t>
                  </a:r>
                  <a:r>
                    <a:rPr lang="ru-RU" sz="1200" b="1" dirty="0" smtClean="0">
                      <a:solidFill>
                        <a:srgbClr val="002060"/>
                      </a:solidFill>
                      <a:latin typeface="Georgia" pitchFamily="18" charset="0"/>
                    </a:rPr>
                    <a:t>                         </a:t>
                  </a:r>
                  <a:r>
                    <a:rPr lang="ru-RU" sz="1200" b="1" dirty="0">
                      <a:solidFill>
                        <a:srgbClr val="002060"/>
                      </a:solidFill>
                      <a:latin typeface="Georgia" pitchFamily="18" charset="0"/>
                    </a:rPr>
                    <a:t>82,7</a:t>
                  </a:r>
                </a:p>
              </p:txBody>
            </p:sp>
          </p:grpSp>
          <p:grpSp>
            <p:nvGrpSpPr>
              <p:cNvPr id="17" name="Овал 73"/>
              <p:cNvGrpSpPr>
                <a:grpSpLocks/>
              </p:cNvGrpSpPr>
              <p:nvPr/>
            </p:nvGrpSpPr>
            <p:grpSpPr bwMode="auto">
              <a:xfrm>
                <a:off x="-2109834" y="2839990"/>
                <a:ext cx="2931607" cy="786594"/>
                <a:chOff x="-2108745" y="2382401"/>
                <a:chExt cx="2931107" cy="786678"/>
              </a:xfrm>
            </p:grpSpPr>
            <p:pic>
              <p:nvPicPr>
                <p:cNvPr id="28" name="Овал 73"/>
                <p:cNvPicPr>
                  <a:picLocks noChangeArrowheads="1"/>
                </p:cNvPicPr>
                <p:nvPr/>
              </p:nvPicPr>
              <p:blipFill>
                <a:blip r:embed="rId7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-2108745" y="2449655"/>
                  <a:ext cx="1403873" cy="7194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9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89457" y="2382401"/>
                  <a:ext cx="732905" cy="4578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grpSp>
            <p:nvGrpSpPr>
              <p:cNvPr id="18" name="Овал 74"/>
              <p:cNvGrpSpPr>
                <a:grpSpLocks/>
              </p:cNvGrpSpPr>
              <p:nvPr/>
            </p:nvGrpSpPr>
            <p:grpSpPr bwMode="auto">
              <a:xfrm>
                <a:off x="-2038059" y="3602513"/>
                <a:ext cx="2753284" cy="801083"/>
                <a:chOff x="-2036979" y="3145003"/>
                <a:chExt cx="2752810" cy="801168"/>
              </a:xfrm>
            </p:grpSpPr>
            <p:pic>
              <p:nvPicPr>
                <p:cNvPr id="26" name="Овал 74"/>
                <p:cNvPicPr>
                  <a:picLocks noChangeArrowheads="1"/>
                </p:cNvPicPr>
                <p:nvPr/>
              </p:nvPicPr>
              <p:blipFill>
                <a:blip r:embed="rId8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-2036979" y="3145003"/>
                  <a:ext cx="1362066" cy="637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7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77067" y="3425691"/>
                  <a:ext cx="538764" cy="5204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grpSp>
            <p:nvGrpSpPr>
              <p:cNvPr id="19" name="Овал 75"/>
              <p:cNvGrpSpPr>
                <a:grpSpLocks/>
              </p:cNvGrpSpPr>
              <p:nvPr/>
            </p:nvGrpSpPr>
            <p:grpSpPr bwMode="auto">
              <a:xfrm>
                <a:off x="-2080276" y="4362197"/>
                <a:ext cx="3198826" cy="819804"/>
                <a:chOff x="-2079190" y="3904764"/>
                <a:chExt cx="3198278" cy="819890"/>
              </a:xfrm>
            </p:grpSpPr>
            <p:pic>
              <p:nvPicPr>
                <p:cNvPr id="24" name="Овал 75"/>
                <p:cNvPicPr>
                  <a:picLocks noChangeArrowheads="1"/>
                </p:cNvPicPr>
                <p:nvPr/>
              </p:nvPicPr>
              <p:blipFill>
                <a:blip r:embed="rId9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-2079190" y="3904764"/>
                  <a:ext cx="1280050" cy="6530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5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634200" y="4239966"/>
                  <a:ext cx="484888" cy="4846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pic>
            <p:nvPicPr>
              <p:cNvPr id="20" name="Овал 76"/>
              <p:cNvPicPr>
                <a:picLocks noChangeArrowheads="1"/>
              </p:cNvPicPr>
              <p:nvPr/>
            </p:nvPicPr>
            <p:blipFill>
              <a:blip r:embed="rId10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50000" contrast="65000"/>
              </a:blip>
              <a:srcRect/>
              <a:stretch>
                <a:fillRect/>
              </a:stretch>
            </p:blipFill>
            <p:spPr bwMode="auto">
              <a:xfrm>
                <a:off x="-2173331" y="5245055"/>
                <a:ext cx="1362298" cy="637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1" name="Овал 77"/>
              <p:cNvGrpSpPr>
                <a:grpSpLocks/>
              </p:cNvGrpSpPr>
              <p:nvPr/>
            </p:nvGrpSpPr>
            <p:grpSpPr bwMode="auto">
              <a:xfrm>
                <a:off x="-2109834" y="5963289"/>
                <a:ext cx="3175949" cy="757416"/>
                <a:chOff x="-2108743" y="5506022"/>
                <a:chExt cx="3175406" cy="757495"/>
              </a:xfrm>
            </p:grpSpPr>
            <p:pic>
              <p:nvPicPr>
                <p:cNvPr id="22" name="Овал 77"/>
                <p:cNvPicPr>
                  <a:picLocks noChangeArrowheads="1"/>
                </p:cNvPicPr>
                <p:nvPr/>
              </p:nvPicPr>
              <p:blipFill>
                <a:blip r:embed="rId11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-2108743" y="5506022"/>
                  <a:ext cx="1253720" cy="7574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3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89458" y="5883756"/>
                  <a:ext cx="977205" cy="697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</p:grp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-2121420" y="2246162"/>
              <a:ext cx="1688801" cy="52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42,0%</a:t>
              </a:r>
            </a:p>
            <a:p>
              <a:endParaRPr lang="ru-RU" sz="675" b="1" dirty="0">
                <a:latin typeface="Century" pitchFamily="18" charset="0"/>
              </a:endParaRPr>
            </a:p>
          </p:txBody>
        </p:sp>
        <p:sp>
          <p:nvSpPr>
            <p:cNvPr id="8" name="TextBox 25"/>
            <p:cNvSpPr txBox="1">
              <a:spLocks noChangeArrowheads="1"/>
            </p:cNvSpPr>
            <p:nvPr/>
          </p:nvSpPr>
          <p:spPr bwMode="auto">
            <a:xfrm>
              <a:off x="-2038057" y="2900684"/>
              <a:ext cx="1519921" cy="52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14,5 %</a:t>
              </a:r>
            </a:p>
            <a:p>
              <a:endParaRPr lang="ru-RU" sz="675" b="1" dirty="0">
                <a:latin typeface="Century" pitchFamily="18" charset="0"/>
              </a:endParaRPr>
            </a:p>
          </p:txBody>
        </p:sp>
        <p:sp>
          <p:nvSpPr>
            <p:cNvPr id="9" name="TextBox 25"/>
            <p:cNvSpPr txBox="1">
              <a:spLocks noChangeArrowheads="1"/>
            </p:cNvSpPr>
            <p:nvPr/>
          </p:nvSpPr>
          <p:spPr bwMode="auto">
            <a:xfrm>
              <a:off x="-2303392" y="3778569"/>
              <a:ext cx="1857681" cy="382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12,7 %</a:t>
              </a:r>
            </a:p>
          </p:txBody>
        </p:sp>
        <p:sp>
          <p:nvSpPr>
            <p:cNvPr id="10" name="TextBox 25"/>
            <p:cNvSpPr txBox="1">
              <a:spLocks noChangeArrowheads="1"/>
            </p:cNvSpPr>
            <p:nvPr/>
          </p:nvSpPr>
          <p:spPr bwMode="auto">
            <a:xfrm>
              <a:off x="-2164123" y="4654811"/>
              <a:ext cx="1857681" cy="382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12,3 %</a:t>
              </a:r>
            </a:p>
          </p:txBody>
        </p:sp>
        <p:sp>
          <p:nvSpPr>
            <p:cNvPr id="11" name="TextBox 25"/>
            <p:cNvSpPr txBox="1">
              <a:spLocks noChangeArrowheads="1"/>
            </p:cNvSpPr>
            <p:nvPr/>
          </p:nvSpPr>
          <p:spPr bwMode="auto">
            <a:xfrm>
              <a:off x="-2080276" y="5394208"/>
              <a:ext cx="1606517" cy="382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7,6 %</a:t>
              </a:r>
              <a:endParaRPr lang="ru-RU" sz="675" b="1" dirty="0">
                <a:solidFill>
                  <a:srgbClr val="002060"/>
                </a:solidFill>
                <a:latin typeface="Century" pitchFamily="18" charset="0"/>
              </a:endParaRPr>
            </a:p>
          </p:txBody>
        </p:sp>
      </p:grpSp>
      <p:pic>
        <p:nvPicPr>
          <p:cNvPr id="38" name="Скругленный прямоугольник 6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192" y="5173790"/>
            <a:ext cx="3168352" cy="48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Скругленный прямоугольник 6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587" y="5716483"/>
            <a:ext cx="316835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Группа 92"/>
          <p:cNvGrpSpPr>
            <a:grpSpLocks/>
          </p:cNvGrpSpPr>
          <p:nvPr/>
        </p:nvGrpSpPr>
        <p:grpSpPr bwMode="auto">
          <a:xfrm>
            <a:off x="5796135" y="2348882"/>
            <a:ext cx="2780284" cy="2952326"/>
            <a:chOff x="-445794" y="1949618"/>
            <a:chExt cx="4763730" cy="3973358"/>
          </a:xfrm>
        </p:grpSpPr>
        <p:grpSp>
          <p:nvGrpSpPr>
            <p:cNvPr id="41" name="Группа 78"/>
            <p:cNvGrpSpPr>
              <a:grpSpLocks/>
            </p:cNvGrpSpPr>
            <p:nvPr/>
          </p:nvGrpSpPr>
          <p:grpSpPr bwMode="auto">
            <a:xfrm>
              <a:off x="-445794" y="1949618"/>
              <a:ext cx="4688377" cy="3973358"/>
              <a:chOff x="-445794" y="2661185"/>
              <a:chExt cx="4688377" cy="3973358"/>
            </a:xfrm>
          </p:grpSpPr>
          <p:grpSp>
            <p:nvGrpSpPr>
              <p:cNvPr id="47" name="Скругленный прямоугольник 68"/>
              <p:cNvGrpSpPr>
                <a:grpSpLocks/>
              </p:cNvGrpSpPr>
              <p:nvPr/>
            </p:nvGrpSpPr>
            <p:grpSpPr bwMode="auto">
              <a:xfrm>
                <a:off x="-445791" y="3494781"/>
                <a:ext cx="4688374" cy="857635"/>
                <a:chOff x="-444986" y="3037255"/>
                <a:chExt cx="4687573" cy="857725"/>
              </a:xfrm>
            </p:grpSpPr>
            <p:pic>
              <p:nvPicPr>
                <p:cNvPr id="71" name="Скругленный прямоугольник 68"/>
                <p:cNvPicPr>
                  <a:picLocks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-444986" y="3037255"/>
                  <a:ext cx="4687573" cy="857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2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-337211" y="3151618"/>
                  <a:ext cx="4579797" cy="57181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ru-RU" sz="1200" b="1" dirty="0">
                      <a:latin typeface="Georgia" pitchFamily="18" charset="0"/>
                    </a:rPr>
                    <a:t>    </a:t>
                  </a:r>
                  <a:r>
                    <a:rPr lang="ru-RU" sz="1200" b="1" dirty="0" smtClean="0">
                      <a:latin typeface="Georgia" pitchFamily="18" charset="0"/>
                    </a:rPr>
                    <a:t> </a:t>
                  </a:r>
                  <a:r>
                    <a:rPr lang="ru-RU" sz="1200" b="1" dirty="0" smtClean="0">
                      <a:solidFill>
                        <a:srgbClr val="002060"/>
                      </a:solidFill>
                      <a:latin typeface="Georgia" pitchFamily="18" charset="0"/>
                    </a:rPr>
                    <a:t>Дотации</a:t>
                  </a:r>
                  <a:r>
                    <a:rPr lang="ru-RU" sz="1350" b="1" dirty="0" smtClean="0">
                      <a:solidFill>
                        <a:srgbClr val="002060"/>
                      </a:solidFill>
                      <a:latin typeface="Georgia" pitchFamily="18" charset="0"/>
                    </a:rPr>
                    <a:t>      96,1</a:t>
                  </a:r>
                  <a:endParaRPr lang="ru-RU" sz="1350" b="1" dirty="0">
                    <a:solidFill>
                      <a:srgbClr val="002060"/>
                    </a:solidFill>
                    <a:latin typeface="Georgia" pitchFamily="18" charset="0"/>
                  </a:endParaRPr>
                </a:p>
              </p:txBody>
            </p:sp>
          </p:grpSp>
          <p:grpSp>
            <p:nvGrpSpPr>
              <p:cNvPr id="48" name="Скругленный прямоугольник 69"/>
              <p:cNvGrpSpPr>
                <a:grpSpLocks/>
              </p:cNvGrpSpPr>
              <p:nvPr/>
            </p:nvGrpSpPr>
            <p:grpSpPr bwMode="auto">
              <a:xfrm>
                <a:off x="-445793" y="4295241"/>
                <a:ext cx="4688376" cy="800458"/>
                <a:chOff x="-444989" y="3837804"/>
                <a:chExt cx="4687578" cy="800543"/>
              </a:xfrm>
            </p:grpSpPr>
            <p:pic>
              <p:nvPicPr>
                <p:cNvPr id="69" name="Скругленный прямоугольник 69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-444989" y="3837804"/>
                  <a:ext cx="4687578" cy="8005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0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-198275" y="3952168"/>
                  <a:ext cx="4440864" cy="4574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ru-RU" sz="1050" b="1" dirty="0">
                      <a:latin typeface="Georgia" pitchFamily="18" charset="0"/>
                    </a:rPr>
                    <a:t>  </a:t>
                  </a:r>
                  <a:r>
                    <a:rPr lang="ru-RU" sz="1200" b="1" dirty="0" smtClean="0">
                      <a:solidFill>
                        <a:srgbClr val="002060"/>
                      </a:solidFill>
                      <a:latin typeface="Georgia" pitchFamily="18" charset="0"/>
                    </a:rPr>
                    <a:t>Субсидии       88,1</a:t>
                  </a:r>
                  <a:endParaRPr lang="ru-RU" sz="1200" b="1" dirty="0">
                    <a:solidFill>
                      <a:srgbClr val="002060"/>
                    </a:solidFill>
                    <a:latin typeface="Georgia" pitchFamily="18" charset="0"/>
                  </a:endParaRPr>
                </a:p>
              </p:txBody>
            </p:sp>
          </p:grpSp>
          <p:pic>
            <p:nvPicPr>
              <p:cNvPr id="49" name="Скругленный прямоугольник 70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-445792" y="5781808"/>
                <a:ext cx="4688374" cy="852735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  <a:scene3d>
                <a:camera prst="orthographicFront"/>
                <a:lightRig rig="threePt" dir="t"/>
              </a:scene3d>
              <a:sp3d contourW="12700">
                <a:contourClr>
                  <a:schemeClr val="bg1"/>
                </a:contourClr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</p:pic>
          <p:grpSp>
            <p:nvGrpSpPr>
              <p:cNvPr id="50" name="Скругленный прямоугольник 71"/>
              <p:cNvGrpSpPr>
                <a:grpSpLocks/>
              </p:cNvGrpSpPr>
              <p:nvPr/>
            </p:nvGrpSpPr>
            <p:grpSpPr bwMode="auto">
              <a:xfrm>
                <a:off x="-445794" y="5038524"/>
                <a:ext cx="4688376" cy="784744"/>
                <a:chOff x="-444988" y="4581166"/>
                <a:chExt cx="4687575" cy="784827"/>
              </a:xfrm>
            </p:grpSpPr>
            <p:pic>
              <p:nvPicPr>
                <p:cNvPr id="67" name="Скругленный прямоугольник 71"/>
                <p:cNvPicPr>
                  <a:picLocks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-444988" y="4581166"/>
                  <a:ext cx="4687575" cy="7848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8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-74918" y="4695531"/>
                  <a:ext cx="3330647" cy="5718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ru-RU" sz="900" b="1" dirty="0">
                      <a:latin typeface="Georgia" pitchFamily="18" charset="0"/>
                    </a:rPr>
                    <a:t> </a:t>
                  </a:r>
                  <a:r>
                    <a:rPr lang="ru-RU" sz="900" b="1" dirty="0" smtClean="0">
                      <a:latin typeface="Georgia" pitchFamily="18" charset="0"/>
                    </a:rPr>
                    <a:t>  </a:t>
                  </a:r>
                  <a:r>
                    <a:rPr lang="ru-RU" sz="1200" b="1" dirty="0" smtClean="0">
                      <a:solidFill>
                        <a:srgbClr val="002060"/>
                      </a:solidFill>
                      <a:latin typeface="Georgia" pitchFamily="18" charset="0"/>
                    </a:rPr>
                    <a:t>Иные МБТ     1,8</a:t>
                  </a:r>
                  <a:endParaRPr lang="ru-RU" sz="1200" b="1" dirty="0">
                    <a:solidFill>
                      <a:srgbClr val="002060"/>
                    </a:solidFill>
                    <a:latin typeface="Georgia" pitchFamily="18" charset="0"/>
                  </a:endParaRPr>
                </a:p>
              </p:txBody>
            </p:sp>
          </p:grpSp>
          <p:pic>
            <p:nvPicPr>
              <p:cNvPr id="65" name="Скругленный прямоугольник 72"/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-445793" y="2709200"/>
                <a:ext cx="4688376" cy="8427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2" name="Овал 73"/>
              <p:cNvGrpSpPr>
                <a:grpSpLocks/>
              </p:cNvGrpSpPr>
              <p:nvPr/>
            </p:nvGrpSpPr>
            <p:grpSpPr bwMode="auto">
              <a:xfrm>
                <a:off x="-445792" y="2661185"/>
                <a:ext cx="4688371" cy="872199"/>
                <a:chOff x="-444987" y="2203573"/>
                <a:chExt cx="4687569" cy="872291"/>
              </a:xfrm>
            </p:grpSpPr>
            <p:pic>
              <p:nvPicPr>
                <p:cNvPr id="63" name="Овал 73"/>
                <p:cNvPicPr>
                  <a:picLocks noChangeArrowheads="1"/>
                </p:cNvPicPr>
                <p:nvPr/>
              </p:nvPicPr>
              <p:blipFill>
                <a:blip r:embed="rId7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2885658" y="2203573"/>
                  <a:ext cx="1356924" cy="872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4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-444987" y="2442547"/>
                  <a:ext cx="732905" cy="4578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grpSp>
            <p:nvGrpSpPr>
              <p:cNvPr id="53" name="Овал 74"/>
              <p:cNvGrpSpPr>
                <a:grpSpLocks/>
              </p:cNvGrpSpPr>
              <p:nvPr/>
            </p:nvGrpSpPr>
            <p:grpSpPr bwMode="auto">
              <a:xfrm>
                <a:off x="176368" y="3533384"/>
                <a:ext cx="4066211" cy="870214"/>
                <a:chOff x="177067" y="3075865"/>
                <a:chExt cx="4065514" cy="870306"/>
              </a:xfrm>
            </p:grpSpPr>
            <p:pic>
              <p:nvPicPr>
                <p:cNvPr id="61" name="Овал 74"/>
                <p:cNvPicPr>
                  <a:picLocks noChangeArrowheads="1"/>
                </p:cNvPicPr>
                <p:nvPr/>
              </p:nvPicPr>
              <p:blipFill>
                <a:blip r:embed="rId8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2885654" y="3075865"/>
                  <a:ext cx="1356927" cy="786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2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77067" y="3425691"/>
                  <a:ext cx="538764" cy="52048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grpSp>
            <p:nvGrpSpPr>
              <p:cNvPr id="54" name="Овал 75"/>
              <p:cNvGrpSpPr>
                <a:grpSpLocks/>
              </p:cNvGrpSpPr>
              <p:nvPr/>
            </p:nvGrpSpPr>
            <p:grpSpPr bwMode="auto">
              <a:xfrm>
                <a:off x="633579" y="4405588"/>
                <a:ext cx="3485625" cy="776417"/>
                <a:chOff x="634200" y="3948156"/>
                <a:chExt cx="3485030" cy="776498"/>
              </a:xfrm>
            </p:grpSpPr>
            <p:pic>
              <p:nvPicPr>
                <p:cNvPr id="59" name="Овал 75"/>
                <p:cNvPicPr>
                  <a:picLocks noChangeArrowheads="1"/>
                </p:cNvPicPr>
                <p:nvPr/>
              </p:nvPicPr>
              <p:blipFill>
                <a:blip r:embed="rId9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3003901" y="3948156"/>
                  <a:ext cx="1115329" cy="6784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0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634200" y="4239966"/>
                  <a:ext cx="484888" cy="4846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  <p:pic>
            <p:nvPicPr>
              <p:cNvPr id="55" name="Овал 76"/>
              <p:cNvPicPr>
                <a:picLocks noChangeArrowheads="1"/>
              </p:cNvPicPr>
              <p:nvPr/>
            </p:nvPicPr>
            <p:blipFill>
              <a:blip r:embed="rId10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50000" contrast="65000"/>
              </a:blip>
              <a:srcRect/>
              <a:stretch>
                <a:fillRect/>
              </a:stretch>
            </p:blipFill>
            <p:spPr bwMode="auto">
              <a:xfrm>
                <a:off x="3132180" y="5180874"/>
                <a:ext cx="863648" cy="6009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6" name="Овал 77"/>
              <p:cNvGrpSpPr>
                <a:grpSpLocks/>
              </p:cNvGrpSpPr>
              <p:nvPr/>
            </p:nvGrpSpPr>
            <p:grpSpPr bwMode="auto">
              <a:xfrm>
                <a:off x="1221421" y="5956163"/>
                <a:ext cx="2774406" cy="581463"/>
                <a:chOff x="1221942" y="5498898"/>
                <a:chExt cx="2773931" cy="581524"/>
              </a:xfrm>
            </p:grpSpPr>
            <p:pic>
              <p:nvPicPr>
                <p:cNvPr id="57" name="Овал 77"/>
                <p:cNvPicPr>
                  <a:picLocks noChangeArrowheads="1"/>
                </p:cNvPicPr>
                <p:nvPr/>
              </p:nvPicPr>
              <p:blipFill>
                <a:blip r:embed="rId11" cstate="print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 bright="50000" contrast="65000"/>
                </a:blip>
                <a:srcRect/>
                <a:stretch>
                  <a:fillRect/>
                </a:stretch>
              </p:blipFill>
              <p:spPr bwMode="auto">
                <a:xfrm>
                  <a:off x="3132373" y="5498898"/>
                  <a:ext cx="863500" cy="5815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8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1221942" y="5613494"/>
                  <a:ext cx="377136" cy="3400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ru-RU" sz="6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Georgia" pitchFamily="18" charset="0"/>
                  </a:endParaRPr>
                </a:p>
              </p:txBody>
            </p:sp>
          </p:grpSp>
        </p:grp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2788092" y="2211457"/>
              <a:ext cx="1454487" cy="512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 smtClean="0">
                  <a:latin typeface="Century" pitchFamily="18" charset="0"/>
                </a:rPr>
                <a:t> </a:t>
              </a:r>
              <a:r>
                <a:rPr lang="ru-RU" sz="1200" b="1" dirty="0" smtClean="0">
                  <a:solidFill>
                    <a:srgbClr val="002060"/>
                  </a:solidFill>
                  <a:latin typeface="Century" pitchFamily="18" charset="0"/>
                </a:rPr>
                <a:t>62,3</a:t>
              </a:r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%</a:t>
              </a:r>
            </a:p>
            <a:p>
              <a:pPr algn="ctr"/>
              <a:endParaRPr lang="ru-RU" sz="675" b="1" dirty="0">
                <a:latin typeface="Century" pitchFamily="18" charset="0"/>
              </a:endParaRPr>
            </a:p>
          </p:txBody>
        </p:sp>
        <p:sp>
          <p:nvSpPr>
            <p:cNvPr id="43" name="TextBox 25"/>
            <p:cNvSpPr txBox="1">
              <a:spLocks noChangeArrowheads="1"/>
            </p:cNvSpPr>
            <p:nvPr/>
          </p:nvSpPr>
          <p:spPr bwMode="auto">
            <a:xfrm>
              <a:off x="3008800" y="3015640"/>
              <a:ext cx="1233783" cy="512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20,4 %</a:t>
              </a:r>
            </a:p>
            <a:p>
              <a:pPr algn="ctr"/>
              <a:endParaRPr lang="ru-RU" sz="675" b="1" dirty="0">
                <a:latin typeface="Century" pitchFamily="18" charset="0"/>
              </a:endParaRPr>
            </a:p>
          </p:txBody>
        </p:sp>
        <p:sp>
          <p:nvSpPr>
            <p:cNvPr id="44" name="TextBox 25"/>
            <p:cNvSpPr txBox="1">
              <a:spLocks noChangeArrowheads="1"/>
            </p:cNvSpPr>
            <p:nvPr/>
          </p:nvSpPr>
          <p:spPr bwMode="auto">
            <a:xfrm>
              <a:off x="3008800" y="3790930"/>
              <a:ext cx="1238896" cy="372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18,7 %</a:t>
              </a:r>
            </a:p>
          </p:txBody>
        </p:sp>
        <p:sp>
          <p:nvSpPr>
            <p:cNvPr id="45" name="TextBox 25"/>
            <p:cNvSpPr txBox="1">
              <a:spLocks noChangeArrowheads="1"/>
            </p:cNvSpPr>
            <p:nvPr/>
          </p:nvSpPr>
          <p:spPr bwMode="auto">
            <a:xfrm>
              <a:off x="3008800" y="4563697"/>
              <a:ext cx="1131101" cy="372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Century" pitchFamily="18" charset="0"/>
                </a:rPr>
                <a:t>0,4 </a:t>
              </a:r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%</a:t>
              </a:r>
            </a:p>
          </p:txBody>
        </p:sp>
        <p:sp>
          <p:nvSpPr>
            <p:cNvPr id="46" name="TextBox 25"/>
            <p:cNvSpPr txBox="1">
              <a:spLocks noChangeArrowheads="1"/>
            </p:cNvSpPr>
            <p:nvPr/>
          </p:nvSpPr>
          <p:spPr bwMode="auto">
            <a:xfrm>
              <a:off x="3132178" y="5341509"/>
              <a:ext cx="1185758" cy="372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Century" pitchFamily="18" charset="0"/>
                </a:rPr>
                <a:t>0,1 </a:t>
              </a:r>
              <a:r>
                <a:rPr lang="ru-RU" sz="1200" b="1" dirty="0">
                  <a:solidFill>
                    <a:srgbClr val="002060"/>
                  </a:solidFill>
                  <a:latin typeface="Century" pitchFamily="18" charset="0"/>
                </a:rPr>
                <a:t>%</a:t>
              </a:r>
              <a:endParaRPr lang="ru-RU" sz="675" b="1" dirty="0">
                <a:solidFill>
                  <a:srgbClr val="002060"/>
                </a:solidFill>
                <a:latin typeface="Century" pitchFamily="18" charset="0"/>
              </a:endParaRPr>
            </a:p>
          </p:txBody>
        </p:sp>
      </p:grpSp>
      <p:sp>
        <p:nvSpPr>
          <p:cNvPr id="73" name="Прямоугольник 72"/>
          <p:cNvSpPr/>
          <p:nvPr/>
        </p:nvSpPr>
        <p:spPr>
          <a:xfrm rot="5400000">
            <a:off x="6624228" y="224644"/>
            <a:ext cx="504056" cy="3312368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1500" b="1" dirty="0">
              <a:solidFill>
                <a:schemeClr val="tx1"/>
              </a:solidFill>
              <a:latin typeface="Century Schoolbook" pitchFamily="18" charset="0"/>
              <a:cs typeface="Times New Roman" pitchFamily="18" charset="0"/>
            </a:endParaRP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Century Schoolbook" pitchFamily="18" charset="0"/>
                <a:cs typeface="Times New Roman" pitchFamily="18" charset="0"/>
              </a:rPr>
              <a:t>Безвозмездные перечисления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Century Schoolbook" pitchFamily="18" charset="0"/>
                <a:cs typeface="Times New Roman" pitchFamily="18" charset="0"/>
              </a:rPr>
              <a:t>               471,6 млн</a:t>
            </a:r>
            <a:r>
              <a:rPr lang="ru-RU" sz="1500" b="1" dirty="0" smtClean="0">
                <a:solidFill>
                  <a:srgbClr val="002060"/>
                </a:solidFill>
                <a:latin typeface="Century Schoolbook" pitchFamily="18" charset="0"/>
                <a:cs typeface="Times New Roman" pitchFamily="18" charset="0"/>
              </a:rPr>
              <a:t>. руб</a:t>
            </a:r>
            <a:r>
              <a:rPr lang="ru-RU" sz="1500" b="1" dirty="0">
                <a:solidFill>
                  <a:srgbClr val="002060"/>
                </a:solidFill>
                <a:latin typeface="Century Schoolbook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500" b="1" dirty="0">
                <a:solidFill>
                  <a:srgbClr val="002060"/>
                </a:solidFill>
                <a:latin typeface="Century Schoolbook" pitchFamily="18" charset="0"/>
                <a:cs typeface="Times New Roman" pitchFamily="18" charset="0"/>
              </a:rPr>
              <a:t>                      </a:t>
            </a:r>
            <a:endParaRPr lang="ru-RU" b="1" u="sng" dirty="0">
              <a:solidFill>
                <a:srgbClr val="002060"/>
              </a:solidFill>
              <a:latin typeface="Century Schoolbook" pitchFamily="18" charset="0"/>
              <a:cs typeface="Times New Roman" pitchFamily="18" charset="0"/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3713624" y="1662973"/>
            <a:ext cx="648072" cy="577788"/>
          </a:xfrm>
          <a:prstGeom prst="ellipse">
            <a:avLst/>
          </a:prstGeom>
          <a:solidFill>
            <a:schemeClr val="accent2">
              <a:lumMod val="40000"/>
              <a:lumOff val="60000"/>
              <a:alpha val="76000"/>
            </a:schemeClr>
          </a:solidFill>
          <a:effectLst>
            <a:innerShdw blurRad="50800" dist="1841500" dir="14940000">
              <a:schemeClr val="accent2">
                <a:lumMod val="75000"/>
                <a:alpha val="42000"/>
              </a:schemeClr>
            </a:innerShdw>
          </a:effectLst>
          <a:scene3d>
            <a:camera prst="orthographicFront"/>
            <a:lightRig rig="threePt" dir="t"/>
          </a:scene3d>
          <a:sp3d extrusionH="76200" contourW="12700">
            <a:extrusionClr>
              <a:srgbClr val="FF0000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algn="ctr"/>
            <a:endParaRPr lang="ru-RU" sz="1350" dirty="0"/>
          </a:p>
        </p:txBody>
      </p:sp>
      <p:sp>
        <p:nvSpPr>
          <p:cNvPr id="75" name="Овал 74"/>
          <p:cNvSpPr/>
          <p:nvPr/>
        </p:nvSpPr>
        <p:spPr>
          <a:xfrm>
            <a:off x="4595996" y="1662973"/>
            <a:ext cx="648072" cy="577788"/>
          </a:xfrm>
          <a:prstGeom prst="ellipse">
            <a:avLst/>
          </a:prstGeom>
          <a:solidFill>
            <a:schemeClr val="accent2">
              <a:lumMod val="40000"/>
              <a:lumOff val="60000"/>
              <a:alpha val="61000"/>
            </a:schemeClr>
          </a:solidFill>
          <a:effectLst>
            <a:innerShdw blurRad="50800" dist="1841500" dir="14940000">
              <a:schemeClr val="accent2">
                <a:lumMod val="75000"/>
                <a:alpha val="42000"/>
              </a:schemeClr>
            </a:innerShdw>
          </a:effectLst>
          <a:scene3d>
            <a:camera prst="orthographicFront"/>
            <a:lightRig rig="threePt" dir="t"/>
          </a:scene3d>
          <a:sp3d extrusionH="76200" contourW="12700">
            <a:extrusionClr>
              <a:srgbClr val="FF0000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rtlCol="0" anchor="ctr"/>
          <a:lstStyle/>
          <a:p>
            <a:pPr algn="ctr"/>
            <a:endParaRPr lang="ru-RU" sz="1350" dirty="0"/>
          </a:p>
        </p:txBody>
      </p:sp>
      <p:sp>
        <p:nvSpPr>
          <p:cNvPr id="76" name="TextBox 75"/>
          <p:cNvSpPr txBox="1"/>
          <p:nvPr/>
        </p:nvSpPr>
        <p:spPr>
          <a:xfrm>
            <a:off x="3741781" y="1847875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29,5 %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05877" y="1813367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70,5 %</a:t>
            </a:r>
          </a:p>
        </p:txBody>
      </p:sp>
      <p:sp>
        <p:nvSpPr>
          <p:cNvPr id="79" name="Text Box 34"/>
          <p:cNvSpPr txBox="1">
            <a:spLocks noChangeArrowheads="1"/>
          </p:cNvSpPr>
          <p:nvPr/>
        </p:nvSpPr>
        <p:spPr bwMode="auto">
          <a:xfrm>
            <a:off x="1115616" y="3978061"/>
            <a:ext cx="2592288" cy="48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 dirty="0">
                <a:latin typeface="Georgia" pitchFamily="18" charset="0"/>
              </a:rPr>
              <a:t>    </a:t>
            </a:r>
            <a:r>
              <a:rPr lang="ru-RU" sz="1200" b="1" dirty="0" smtClean="0">
                <a:solidFill>
                  <a:srgbClr val="002060"/>
                </a:solidFill>
                <a:latin typeface="Georgia" pitchFamily="18" charset="0"/>
              </a:rPr>
              <a:t>Земельный налог          24,2</a:t>
            </a:r>
            <a:endParaRPr lang="ru-RU" sz="1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0" name="Text Box 37"/>
          <p:cNvSpPr txBox="1">
            <a:spLocks noChangeArrowheads="1"/>
          </p:cNvSpPr>
          <p:nvPr/>
        </p:nvSpPr>
        <p:spPr bwMode="auto">
          <a:xfrm>
            <a:off x="1115616" y="5236165"/>
            <a:ext cx="3078342" cy="27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 dirty="0" smtClean="0">
                <a:latin typeface="Georgia" pitchFamily="18" charset="0"/>
              </a:rPr>
              <a:t>     </a:t>
            </a:r>
            <a:r>
              <a:rPr lang="ru-RU" sz="1200" b="1" dirty="0" smtClean="0">
                <a:solidFill>
                  <a:srgbClr val="002060"/>
                </a:solidFill>
                <a:latin typeface="Georgia" pitchFamily="18" charset="0"/>
              </a:rPr>
              <a:t>Доходы </a:t>
            </a:r>
            <a:r>
              <a:rPr lang="ru-RU" sz="1200" b="1" dirty="0">
                <a:solidFill>
                  <a:srgbClr val="002060"/>
                </a:solidFill>
                <a:latin typeface="Georgia" pitchFamily="18" charset="0"/>
              </a:rPr>
              <a:t>от продажи </a:t>
            </a:r>
            <a:endParaRPr lang="ru-RU" sz="12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1200" b="1" dirty="0" smtClean="0">
                <a:solidFill>
                  <a:srgbClr val="002060"/>
                </a:solidFill>
                <a:latin typeface="Georgia" pitchFamily="18" charset="0"/>
              </a:rPr>
              <a:t>                имущества              </a:t>
            </a:r>
            <a:r>
              <a:rPr lang="ru-RU" sz="1200" b="1" dirty="0">
                <a:solidFill>
                  <a:srgbClr val="002060"/>
                </a:solidFill>
                <a:latin typeface="Georgia" pitchFamily="18" charset="0"/>
              </a:rPr>
              <a:t>5,4</a:t>
            </a:r>
          </a:p>
        </p:txBody>
      </p:sp>
      <p:pic>
        <p:nvPicPr>
          <p:cNvPr id="82" name="Овал 77"/>
          <p:cNvPicPr>
            <a:picLocks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50000" contrast="65000"/>
          </a:blip>
          <a:srcRect/>
          <a:stretch>
            <a:fillRect/>
          </a:stretch>
        </p:blipFill>
        <p:spPr bwMode="auto">
          <a:xfrm>
            <a:off x="611560" y="5157192"/>
            <a:ext cx="486054" cy="50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" name="TextBox 25"/>
          <p:cNvSpPr txBox="1">
            <a:spLocks noChangeArrowheads="1"/>
          </p:cNvSpPr>
          <p:nvPr/>
        </p:nvSpPr>
        <p:spPr bwMode="auto">
          <a:xfrm flipH="1">
            <a:off x="611560" y="5229196"/>
            <a:ext cx="620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Century" pitchFamily="18" charset="0"/>
              </a:rPr>
              <a:t>2,7 %</a:t>
            </a:r>
            <a:endParaRPr lang="ru-RU" sz="675" b="1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940152" y="2420888"/>
            <a:ext cx="19442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350" b="1" dirty="0" smtClean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</a:t>
            </a:r>
            <a:r>
              <a:rPr lang="ru-RU" sz="1350" b="1" dirty="0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293,6</a:t>
            </a:r>
          </a:p>
        </p:txBody>
      </p:sp>
      <p:pic>
        <p:nvPicPr>
          <p:cNvPr id="88" name="Скругленный прямоугольник 6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587" y="6237312"/>
            <a:ext cx="316835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Text Box 37"/>
          <p:cNvSpPr txBox="1">
            <a:spLocks noChangeArrowheads="1"/>
          </p:cNvSpPr>
          <p:nvPr/>
        </p:nvSpPr>
        <p:spPr bwMode="auto">
          <a:xfrm>
            <a:off x="920506" y="5814832"/>
            <a:ext cx="3020718" cy="34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 dirty="0">
                <a:latin typeface="Georgia" pitchFamily="18" charset="0"/>
              </a:rPr>
              <a:t> </a:t>
            </a:r>
            <a:r>
              <a:rPr lang="ru-RU" sz="1200" b="1" dirty="0" smtClean="0">
                <a:latin typeface="Georgia" pitchFamily="18" charset="0"/>
              </a:rPr>
              <a:t> </a:t>
            </a:r>
            <a:r>
              <a:rPr lang="ru-RU" sz="1100" b="1" dirty="0" smtClean="0">
                <a:solidFill>
                  <a:srgbClr val="002060"/>
                </a:solidFill>
                <a:latin typeface="Georgia" pitchFamily="18" charset="0"/>
              </a:rPr>
              <a:t>Налог  на имущество физлиц    </a:t>
            </a:r>
            <a:r>
              <a:rPr lang="ru-RU" sz="1200" b="1" dirty="0" smtClean="0">
                <a:solidFill>
                  <a:srgbClr val="002060"/>
                </a:solidFill>
                <a:latin typeface="Georgia" pitchFamily="18" charset="0"/>
              </a:rPr>
              <a:t>4,5 </a:t>
            </a:r>
            <a:endParaRPr lang="ru-RU" sz="1200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1200" b="1" dirty="0">
                <a:latin typeface="Georgia" pitchFamily="18" charset="0"/>
              </a:rPr>
              <a:t> </a:t>
            </a:r>
          </a:p>
        </p:txBody>
      </p:sp>
      <p:pic>
        <p:nvPicPr>
          <p:cNvPr id="90" name="Овал 77"/>
          <p:cNvPicPr>
            <a:picLocks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50000" contrast="65000"/>
          </a:blip>
          <a:srcRect/>
          <a:stretch>
            <a:fillRect/>
          </a:stretch>
        </p:blipFill>
        <p:spPr bwMode="auto">
          <a:xfrm>
            <a:off x="629562" y="5716484"/>
            <a:ext cx="486054" cy="44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TextBox 25"/>
          <p:cNvSpPr txBox="1">
            <a:spLocks noChangeArrowheads="1"/>
          </p:cNvSpPr>
          <p:nvPr/>
        </p:nvSpPr>
        <p:spPr bwMode="auto">
          <a:xfrm>
            <a:off x="530551" y="5785090"/>
            <a:ext cx="6480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Century" pitchFamily="18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Century" pitchFamily="18" charset="0"/>
              </a:rPr>
              <a:t>2,3 %</a:t>
            </a:r>
            <a:endParaRPr lang="ru-RU" sz="675" b="1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25" name="Text Box 37"/>
          <p:cNvSpPr txBox="1">
            <a:spLocks noChangeArrowheads="1"/>
          </p:cNvSpPr>
          <p:nvPr/>
        </p:nvSpPr>
        <p:spPr bwMode="auto">
          <a:xfrm>
            <a:off x="1151619" y="6345324"/>
            <a:ext cx="2592288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 dirty="0" smtClean="0">
                <a:latin typeface="Georgia" pitchFamily="18" charset="0"/>
              </a:rPr>
              <a:t>      </a:t>
            </a:r>
            <a:r>
              <a:rPr lang="ru-RU" sz="1200" b="1" dirty="0" smtClean="0">
                <a:solidFill>
                  <a:srgbClr val="002060"/>
                </a:solidFill>
                <a:latin typeface="Georgia" pitchFamily="18" charset="0"/>
              </a:rPr>
              <a:t>Штрафные санкции    4,2</a:t>
            </a:r>
            <a:endParaRPr lang="ru-RU" sz="1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3" name="Овал 77"/>
          <p:cNvPicPr>
            <a:picLocks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50000" contrast="65000"/>
          </a:blip>
          <a:srcRect/>
          <a:stretch>
            <a:fillRect/>
          </a:stretch>
        </p:blipFill>
        <p:spPr bwMode="auto">
          <a:xfrm>
            <a:off x="736889" y="6257850"/>
            <a:ext cx="458670" cy="41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TextBox 25"/>
          <p:cNvSpPr txBox="1">
            <a:spLocks noChangeArrowheads="1"/>
          </p:cNvSpPr>
          <p:nvPr/>
        </p:nvSpPr>
        <p:spPr bwMode="auto">
          <a:xfrm>
            <a:off x="683567" y="6284349"/>
            <a:ext cx="6480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Century" pitchFamily="18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Century" pitchFamily="18" charset="0"/>
              </a:rPr>
              <a:t>2,1 </a:t>
            </a:r>
            <a:r>
              <a:rPr lang="ru-RU" sz="1200" b="1" dirty="0">
                <a:solidFill>
                  <a:srgbClr val="002060"/>
                </a:solidFill>
                <a:latin typeface="Century" pitchFamily="18" charset="0"/>
              </a:rPr>
              <a:t>%</a:t>
            </a:r>
            <a:endParaRPr lang="ru-RU" sz="675" b="1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15" name="Выноска со стрелкой вниз 14"/>
          <p:cNvSpPr/>
          <p:nvPr/>
        </p:nvSpPr>
        <p:spPr>
          <a:xfrm>
            <a:off x="395536" y="1052736"/>
            <a:ext cx="8352928" cy="648072"/>
          </a:xfrm>
          <a:prstGeom prst="downArrow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Доходы, всего  -   668,6 млн. руб.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 Box 40"/>
          <p:cNvSpPr txBox="1">
            <a:spLocks noChangeArrowheads="1"/>
          </p:cNvSpPr>
          <p:nvPr/>
        </p:nvSpPr>
        <p:spPr bwMode="auto">
          <a:xfrm>
            <a:off x="1151495" y="4510708"/>
            <a:ext cx="2520280" cy="45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350" b="1" dirty="0">
                <a:latin typeface="Georgia" pitchFamily="18" charset="0"/>
              </a:rPr>
              <a:t>    </a:t>
            </a:r>
            <a:r>
              <a:rPr lang="ru-RU" sz="1200" b="1" dirty="0">
                <a:solidFill>
                  <a:srgbClr val="002060"/>
                </a:solidFill>
                <a:latin typeface="Georgia" pitchFamily="18" charset="0"/>
              </a:rPr>
              <a:t>Доходы от использования</a:t>
            </a:r>
          </a:p>
          <a:p>
            <a:r>
              <a:rPr lang="ru-RU" sz="1200" b="1" dirty="0">
                <a:solidFill>
                  <a:srgbClr val="002060"/>
                </a:solidFill>
                <a:latin typeface="Georgia" pitchFamily="18" charset="0"/>
              </a:rPr>
              <a:t>           имущества </a:t>
            </a:r>
            <a:r>
              <a:rPr lang="ru-RU" sz="1200" b="1" dirty="0" smtClean="0">
                <a:solidFill>
                  <a:srgbClr val="002060"/>
                </a:solidFill>
                <a:latin typeface="Georgia" pitchFamily="18" charset="0"/>
              </a:rPr>
              <a:t>                </a:t>
            </a:r>
            <a:r>
              <a:rPr lang="ru-RU" sz="1200" b="1" dirty="0">
                <a:solidFill>
                  <a:srgbClr val="002060"/>
                </a:solidFill>
                <a:latin typeface="Georgia" pitchFamily="18" charset="0"/>
              </a:rPr>
              <a:t>14,9  </a:t>
            </a:r>
          </a:p>
        </p:txBody>
      </p:sp>
      <p:pic>
        <p:nvPicPr>
          <p:cNvPr id="93" name="Скругленный прямоугольник 6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5373216"/>
            <a:ext cx="2736304" cy="59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Text Box 37"/>
          <p:cNvSpPr txBox="1">
            <a:spLocks noChangeArrowheads="1"/>
          </p:cNvSpPr>
          <p:nvPr/>
        </p:nvSpPr>
        <p:spPr bwMode="auto">
          <a:xfrm>
            <a:off x="5868144" y="4797152"/>
            <a:ext cx="208823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 dirty="0">
                <a:latin typeface="Georgia" pitchFamily="18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Georgia" pitchFamily="18" charset="0"/>
              </a:rPr>
              <a:t>Доходы от возврата целевых средств    0,5</a:t>
            </a:r>
            <a:endParaRPr lang="ru-RU" sz="1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5" name="Text Box 31"/>
          <p:cNvSpPr txBox="1">
            <a:spLocks noChangeArrowheads="1"/>
          </p:cNvSpPr>
          <p:nvPr/>
        </p:nvSpPr>
        <p:spPr bwMode="auto">
          <a:xfrm>
            <a:off x="5868144" y="5445224"/>
            <a:ext cx="2592288" cy="339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1200" b="1" dirty="0">
                <a:solidFill>
                  <a:srgbClr val="C00000"/>
                </a:solidFill>
                <a:latin typeface="Georgia" pitchFamily="18" charset="0"/>
              </a:rPr>
              <a:t>  </a:t>
            </a:r>
            <a:r>
              <a:rPr lang="ru-RU" sz="1200" b="1" dirty="0" smtClean="0">
                <a:solidFill>
                  <a:srgbClr val="C00000"/>
                </a:solidFill>
                <a:latin typeface="Georgia" pitchFamily="18" charset="0"/>
              </a:rPr>
              <a:t>Возврат целевых </a:t>
            </a:r>
          </a:p>
          <a:p>
            <a:r>
              <a:rPr lang="ru-RU" sz="1200" b="1" dirty="0" smtClean="0">
                <a:solidFill>
                  <a:srgbClr val="C00000"/>
                </a:solidFill>
                <a:latin typeface="Georgia" pitchFamily="18" charset="0"/>
              </a:rPr>
              <a:t>  средств               - 8,6</a:t>
            </a:r>
            <a:endParaRPr lang="ru-RU" sz="1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96" name="Овал 77"/>
          <p:cNvPicPr>
            <a:picLocks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50000" contrast="65000"/>
          </a:blip>
          <a:srcRect/>
          <a:stretch>
            <a:fillRect/>
          </a:stretch>
        </p:blipFill>
        <p:spPr bwMode="auto">
          <a:xfrm>
            <a:off x="7956376" y="5445224"/>
            <a:ext cx="504056" cy="432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" name="TextBox 25"/>
          <p:cNvSpPr txBox="1">
            <a:spLocks noChangeArrowheads="1"/>
          </p:cNvSpPr>
          <p:nvPr/>
        </p:nvSpPr>
        <p:spPr bwMode="auto">
          <a:xfrm>
            <a:off x="7956376" y="5445224"/>
            <a:ext cx="6920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Century" pitchFamily="18" charset="0"/>
              </a:rPr>
              <a:t>-1,8 </a:t>
            </a:r>
            <a:r>
              <a:rPr lang="ru-RU" sz="1200" b="1" dirty="0">
                <a:solidFill>
                  <a:srgbClr val="C00000"/>
                </a:solidFill>
                <a:latin typeface="Century" pitchFamily="18" charset="0"/>
              </a:rPr>
              <a:t>%</a:t>
            </a:r>
            <a:endParaRPr lang="ru-RU" sz="675" b="1" dirty="0">
              <a:solidFill>
                <a:srgbClr val="C00000"/>
              </a:solidFill>
              <a:latin typeface="Century" pitchFamily="18" charset="0"/>
            </a:endParaRPr>
          </a:p>
        </p:txBody>
      </p:sp>
      <p:sp>
        <p:nvSpPr>
          <p:cNvPr id="33" name="Загнутый угол 32"/>
          <p:cNvSpPr/>
          <p:nvPr/>
        </p:nvSpPr>
        <p:spPr>
          <a:xfrm>
            <a:off x="4211960" y="3140968"/>
            <a:ext cx="1368152" cy="1512168"/>
          </a:xfrm>
          <a:prstGeom prst="foldedCorne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в расчете на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человека (руб./чел.):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21 562,2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51520" y="95098"/>
            <a:ext cx="8396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 w="6350">
                  <a:noFill/>
                </a:ln>
                <a:solidFill>
                  <a:srgbClr val="1F497D"/>
                </a:solidFill>
              </a:rPr>
              <a:t>Формирование и исполнение бюджета 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3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548680"/>
            <a:ext cx="8856984" cy="504056"/>
          </a:xfrm>
        </p:spPr>
        <p:txBody>
          <a:bodyPr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sz="2000" b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Структура расходов бюджета, % </a:t>
            </a:r>
            <a:endParaRPr lang="ru-RU" sz="2000" b="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5619048"/>
              </p:ext>
            </p:extLst>
          </p:nvPr>
        </p:nvGraphicFramePr>
        <p:xfrm>
          <a:off x="179512" y="1124744"/>
          <a:ext cx="8712968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1560" y="116632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 w="6350">
                  <a:noFill/>
                </a:ln>
                <a:solidFill>
                  <a:srgbClr val="1F497D"/>
                </a:solidFill>
              </a:rPr>
              <a:t>Формирование и исполнение бюджета 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4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429400" cy="7200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/>
                </a:solidFill>
                <a:effectLst/>
                <a:latin typeface="+mn-lt"/>
              </a:rPr>
              <a:t>Муниципальные услуги</a:t>
            </a:r>
            <a:endParaRPr lang="ru-RU" sz="3200" dirty="0">
              <a:solidFill>
                <a:schemeClr val="bg2"/>
              </a:solidFill>
              <a:effectLst/>
              <a:latin typeface="+mn-lt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70307674"/>
              </p:ext>
            </p:extLst>
          </p:nvPr>
        </p:nvGraphicFramePr>
        <p:xfrm>
          <a:off x="3779912" y="931235"/>
          <a:ext cx="5231904" cy="3721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http://www.teleport2001.ru/files/teleport/images/okno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31235"/>
            <a:ext cx="2592288" cy="1800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volzsky.ru/upload/org/13587583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2660898" cy="1676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klerk.ru/img/pb/thumb550x550/IMGi7447copy_40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7" y="4797152"/>
            <a:ext cx="3255937" cy="195791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32040" y="4822003"/>
            <a:ext cx="34480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Наиболее востребованные услуги в сфере: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*образования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*градостроительства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*архива</a:t>
            </a:r>
          </a:p>
        </p:txBody>
      </p:sp>
    </p:spTree>
    <p:extLst>
      <p:ext uri="{BB962C8B-B14F-4D97-AF65-F5344CB8AC3E}">
        <p14:creationId xmlns:p14="http://schemas.microsoft.com/office/powerpoint/2010/main" val="115072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923112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/>
                </a:solidFill>
                <a:effectLst/>
                <a:latin typeface="+mn-lt"/>
              </a:rPr>
              <a:t>Муниципальный контроль</a:t>
            </a:r>
            <a:endParaRPr lang="ru-RU" dirty="0">
              <a:solidFill>
                <a:schemeClr val="bg2"/>
              </a:solidFill>
              <a:effectLst/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280831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право 3"/>
          <p:cNvSpPr/>
          <p:nvPr/>
        </p:nvSpPr>
        <p:spPr>
          <a:xfrm>
            <a:off x="3131840" y="1772816"/>
            <a:ext cx="2592288" cy="1944216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Начислено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304,5 тыс. руб.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56792"/>
            <a:ext cx="295232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550931" y="2744924"/>
            <a:ext cx="1693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Поступило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104,9 тыс. руб.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7118" y="2349750"/>
            <a:ext cx="16418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Составлено</a:t>
            </a:r>
          </a:p>
          <a:p>
            <a:r>
              <a:rPr lang="ru-RU" dirty="0" smtClean="0"/>
              <a:t> 203 протокола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58626" y="4175898"/>
            <a:ext cx="5069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Структура административных правонарушителей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647564" y="4882966"/>
            <a:ext cx="2160240" cy="1017192"/>
          </a:xfrm>
          <a:prstGeom prst="wedgeEllipseCallout">
            <a:avLst>
              <a:gd name="adj1" fmla="val -21697"/>
              <a:gd name="adj2" fmla="val 7075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Индивидуальные предприниматели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3383868" y="4840250"/>
            <a:ext cx="2088232" cy="1059908"/>
          </a:xfrm>
          <a:prstGeom prst="wedgeEllipseCallout">
            <a:avLst>
              <a:gd name="adj1" fmla="val -22620"/>
              <a:gd name="adj2" fmla="val 7218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Физические лица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6372200" y="4788072"/>
            <a:ext cx="2026568" cy="1059908"/>
          </a:xfrm>
          <a:prstGeom prst="wedgeEllipseCallout">
            <a:avLst>
              <a:gd name="adj1" fmla="val -21830"/>
              <a:gd name="adj2" fmla="val 7482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Предприятия и организации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7797" y="605322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51%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7904" y="605322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35%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48011" y="6053228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14%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21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2998">
            <a:off x="432700" y="793251"/>
            <a:ext cx="2391232" cy="222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pgtest.dev.atmwebdesign.ca/wp-content/uploads/2013/01/Fotolia_1793055_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4922">
            <a:off x="357607" y="4264325"/>
            <a:ext cx="2146931" cy="2155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24-krasnoyarsk.ru/krasnojarsk/photos/16238435/DSCN02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893">
            <a:off x="6542093" y="4284400"/>
            <a:ext cx="2311582" cy="2088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photoudom.ru/photo/53/53d9f1061baccd4cac116d4b8c5255f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5958">
            <a:off x="6568372" y="823654"/>
            <a:ext cx="2332149" cy="2344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5976664" cy="648072"/>
          </a:xfrm>
        </p:spPr>
        <p:txBody>
          <a:bodyPr>
            <a:normAutofit/>
          </a:bodyPr>
          <a:lstStyle/>
          <a:p>
            <a:r>
              <a:rPr lang="ru-RU" sz="3600" u="sng" dirty="0" smtClean="0">
                <a:solidFill>
                  <a:schemeClr val="bg2"/>
                </a:solidFill>
                <a:effectLst/>
                <a:latin typeface="+mn-lt"/>
              </a:rPr>
              <a:t>Социальная сфера</a:t>
            </a:r>
            <a:endParaRPr lang="ru-RU" sz="3600" u="sng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961564"/>
            <a:ext cx="2710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bg2"/>
                </a:solidFill>
              </a:rPr>
              <a:t>ОБРАЗОВАНИЕ</a:t>
            </a:r>
            <a:endParaRPr lang="ru-RU" sz="2800" i="1" dirty="0">
              <a:solidFill>
                <a:schemeClr val="bg2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76014888"/>
              </p:ext>
            </p:extLst>
          </p:nvPr>
        </p:nvGraphicFramePr>
        <p:xfrm>
          <a:off x="2267744" y="1700808"/>
          <a:ext cx="496855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96546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31560" y="188640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159768568"/>
              </p:ext>
            </p:extLst>
          </p:nvPr>
        </p:nvGraphicFramePr>
        <p:xfrm>
          <a:off x="179512" y="1052736"/>
          <a:ext cx="432048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119055219"/>
              </p:ext>
            </p:extLst>
          </p:nvPr>
        </p:nvGraphicFramePr>
        <p:xfrm>
          <a:off x="4365164" y="2852936"/>
          <a:ext cx="475252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7729" y="6165304"/>
            <a:ext cx="4374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 b="1" dirty="0">
                <a:solidFill>
                  <a:srgbClr val="000000"/>
                </a:solidFill>
              </a:rPr>
              <a:t>Доля детей от 1,5 до 7 лет, стоящих </a:t>
            </a:r>
            <a:endParaRPr lang="ru-RU" altLang="ru-RU" sz="1400" b="1" dirty="0" smtClean="0">
              <a:solidFill>
                <a:srgbClr val="000000"/>
              </a:solidFill>
            </a:endParaRPr>
          </a:p>
          <a:p>
            <a:pPr lvl="0"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 b="1" dirty="0" smtClean="0">
                <a:solidFill>
                  <a:srgbClr val="000000"/>
                </a:solidFill>
              </a:rPr>
              <a:t>в </a:t>
            </a:r>
            <a:r>
              <a:rPr lang="ru-RU" altLang="ru-RU" sz="1400" b="1" dirty="0">
                <a:solidFill>
                  <a:srgbClr val="000000"/>
                </a:solidFill>
              </a:rPr>
              <a:t>очереди для определения в ДОУ</a:t>
            </a:r>
            <a:r>
              <a:rPr lang="ru-RU" altLang="ru-RU" sz="1400" b="1" dirty="0">
                <a:solidFill>
                  <a:srgbClr val="000000"/>
                </a:solidFill>
                <a:cs typeface="Times New Roman" pitchFamily="18" charset="0"/>
              </a:rPr>
              <a:t> составляет  25 %</a:t>
            </a:r>
          </a:p>
        </p:txBody>
      </p:sp>
      <p:pic>
        <p:nvPicPr>
          <p:cNvPr id="2050" name="Picture 2" descr="http://rama.com.ua/wp-content/uploads/2013/04/detskij-sa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8591"/>
            <a:ext cx="3672408" cy="2658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bloknot-volgograd.ru/thumb/850x0xcut/upload/iblock/1a2/destkiy-sa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2736"/>
            <a:ext cx="3240360" cy="1874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94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25829" y="260648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1125766"/>
            <a:ext cx="5828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Реконструкция помещений под дошкольные учреждения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500174"/>
            <a:ext cx="2643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Педагогический колледж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7366" y="6286520"/>
            <a:ext cx="1453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Загородная,4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06447">
            <a:off x="5035843" y="2338009"/>
            <a:ext cx="1478984" cy="1422689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6977">
            <a:off x="6418692" y="2549334"/>
            <a:ext cx="1450351" cy="1513409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7018">
            <a:off x="7643808" y="3427572"/>
            <a:ext cx="1445044" cy="1451538"/>
          </a:xfrm>
          <a:prstGeom prst="ellipse">
            <a:avLst/>
          </a:prstGeom>
          <a:ln w="63500" cap="rnd">
            <a:solidFill>
              <a:srgbClr val="FFFF00"/>
            </a:solidFill>
            <a:prstDash val="dashDot"/>
            <a:bevel/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Овал 10"/>
          <p:cNvSpPr/>
          <p:nvPr/>
        </p:nvSpPr>
        <p:spPr>
          <a:xfrm rot="20413560">
            <a:off x="-8349" y="1961357"/>
            <a:ext cx="3588534" cy="1843256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Создано 50 мест для детей в возрасте от 3 лет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500271">
            <a:off x="4770743" y="4016610"/>
            <a:ext cx="3577723" cy="2071702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Создано 75 мест, из них 50 мест для детей от 3 лет и 25 мест от 1,5 до 3 лет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\\Server\почта\ДОКЛАД ГЛАВЫ\образование фотографии\Педкол\4ZeJ2ulfMF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44383">
            <a:off x="316448" y="3963495"/>
            <a:ext cx="1641600" cy="1614890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 descr="\\Server\почта\ДОКЛАД ГЛАВЫ\образование фотографии\Педкол\DSC041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42674">
            <a:off x="1874004" y="3588525"/>
            <a:ext cx="1641600" cy="1641600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\\Server\почта\ДОКЛАД ГЛАВЫ\образование фотографии\Педкол\mtUf4orOEB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576555">
            <a:off x="3198943" y="2687079"/>
            <a:ext cx="1510490" cy="1580485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213131" y="5868094"/>
            <a:ext cx="4963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Затраты на реконструкцию – 11460,0 </a:t>
            </a:r>
            <a:r>
              <a:rPr lang="ru-RU" i="1" dirty="0" err="1" smtClean="0">
                <a:solidFill>
                  <a:schemeClr val="bg1"/>
                </a:solidFill>
              </a:rPr>
              <a:t>тыс.руб</a:t>
            </a:r>
            <a:r>
              <a:rPr lang="ru-RU" i="1" dirty="0" smtClean="0">
                <a:solidFill>
                  <a:schemeClr val="bg1"/>
                </a:solidFill>
              </a:rPr>
              <a:t>. 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98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26986" y="188640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 descr="http://vladnews.ru/uploads/news/2016/03/14/cc368068ba5ac0522511f0226c2faa46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0283"/>
            <a:ext cx="8712968" cy="5762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489" y="1196752"/>
            <a:ext cx="3595151" cy="1015663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4 общеобразовательные школы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1 гимназия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1 коррекционная школа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67662" y="3284984"/>
            <a:ext cx="3050450" cy="400110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Обучается  - 3781 ребенок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3155" y="5000734"/>
            <a:ext cx="3684407" cy="400110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Педагогический</a:t>
            </a:r>
            <a:r>
              <a:rPr lang="ru-RU" dirty="0" smtClean="0">
                <a:solidFill>
                  <a:schemeClr val="bg1"/>
                </a:solidFill>
              </a:rPr>
              <a:t> состав – 229 чел.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9" name="Прямая со стрелкой 18"/>
          <p:cNvCxnSpPr>
            <a:endCxn id="2" idx="0"/>
          </p:cNvCxnSpPr>
          <p:nvPr/>
        </p:nvCxnSpPr>
        <p:spPr>
          <a:xfrm>
            <a:off x="3491880" y="2251720"/>
            <a:ext cx="1001007" cy="1033264"/>
          </a:xfrm>
          <a:prstGeom prst="straightConnector1">
            <a:avLst/>
          </a:prstGeom>
          <a:ln w="19050">
            <a:solidFill>
              <a:schemeClr val="bg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076056" y="3685094"/>
            <a:ext cx="1285465" cy="1306502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28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omiprav.ru/_mod_files/ce_images/Kudimkar_2016-2/02.03.16.k__7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500570"/>
            <a:ext cx="2896209" cy="1929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2" descr="C:\Documents and Settings\Владелец\Мои документы\Мои рисунки\Новая папка (2)\звездоч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2857520" cy="20021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 descr="DSCN05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428604"/>
            <a:ext cx="2572800" cy="1929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8" name="Picture 4" descr="\\Server\почта\Чугаева Т.Н\Фото для открытки от Пармы\IMG_30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357694"/>
            <a:ext cx="2894400" cy="1929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0" name="Picture 6" descr="http://www.metronews.ru/goroda-metro/omichi-pomogut-ustroit-prazdnik-dlja-detej-sirot/XKFnfz---Xj8T59qY_cYSXntXQ9yUGA/queens-kids-birthday-party-guide-ny-metro-parents-magazine-2716x18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2285992"/>
            <a:ext cx="2895434" cy="1929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3702763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332656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391870"/>
            <a:ext cx="475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600" b="1" i="1" dirty="0">
                <a:solidFill>
                  <a:prstClr val="black"/>
                </a:solidFill>
                <a:cs typeface="Times New Roman" pitchFamily="18" charset="0"/>
              </a:rPr>
              <a:t>225 баллов и более по трём предметам по результатам ЕГЭ</a:t>
            </a:r>
            <a:r>
              <a:rPr lang="en-US" altLang="ru-RU" sz="1600" b="1" i="1" dirty="0">
                <a:solidFill>
                  <a:prstClr val="black"/>
                </a:solidFill>
                <a:cs typeface="Times New Roman" pitchFamily="18" charset="0"/>
              </a:rPr>
              <a:t>:</a:t>
            </a:r>
          </a:p>
          <a:p>
            <a:pPr lvl="0" algn="ctr"/>
            <a:r>
              <a:rPr lang="ru-RU" altLang="ru-RU" sz="1600" b="1" i="1" dirty="0" smtClean="0">
                <a:solidFill>
                  <a:prstClr val="black"/>
                </a:solidFill>
                <a:cs typeface="Times New Roman" pitchFamily="18" charset="0"/>
              </a:rPr>
              <a:t>2015 </a:t>
            </a:r>
            <a:r>
              <a:rPr lang="ru-RU" altLang="ru-RU" sz="1600" b="1" i="1" dirty="0">
                <a:solidFill>
                  <a:prstClr val="black"/>
                </a:solidFill>
                <a:cs typeface="Times New Roman" pitchFamily="18" charset="0"/>
              </a:rPr>
              <a:t>г. – </a:t>
            </a:r>
            <a:r>
              <a:rPr lang="ru-RU" altLang="ru-RU" sz="1600" b="1" i="1" dirty="0" smtClean="0">
                <a:solidFill>
                  <a:prstClr val="black"/>
                </a:solidFill>
                <a:cs typeface="Times New Roman" pitchFamily="18" charset="0"/>
              </a:rPr>
              <a:t>18,4% (</a:t>
            </a:r>
            <a:r>
              <a:rPr lang="ru-RU" altLang="ru-RU" sz="1600" b="1" i="1" dirty="0">
                <a:solidFill>
                  <a:prstClr val="black"/>
                </a:solidFill>
                <a:cs typeface="Times New Roman" pitchFamily="18" charset="0"/>
              </a:rPr>
              <a:t>2014 г. – 13,6</a:t>
            </a:r>
            <a:r>
              <a:rPr lang="ru-RU" altLang="ru-RU" sz="1600" b="1" i="1" dirty="0" smtClean="0">
                <a:solidFill>
                  <a:prstClr val="black"/>
                </a:solidFill>
                <a:cs typeface="Times New Roman" pitchFamily="18" charset="0"/>
              </a:rPr>
              <a:t>%,  2013 </a:t>
            </a:r>
            <a:r>
              <a:rPr lang="ru-RU" altLang="ru-RU" sz="1600" b="1" i="1" dirty="0">
                <a:solidFill>
                  <a:prstClr val="black"/>
                </a:solidFill>
                <a:cs typeface="Times New Roman" pitchFamily="18" charset="0"/>
              </a:rPr>
              <a:t>г. – 19,4 </a:t>
            </a:r>
            <a:r>
              <a:rPr lang="ru-RU" altLang="ru-RU" sz="1600" b="1" i="1" dirty="0" smtClean="0">
                <a:solidFill>
                  <a:prstClr val="black"/>
                </a:solidFill>
                <a:cs typeface="Times New Roman" pitchFamily="18" charset="0"/>
              </a:rPr>
              <a:t>% )</a:t>
            </a:r>
            <a:endParaRPr lang="ru-RU" altLang="ru-RU" sz="1600" b="1" i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34329817"/>
              </p:ext>
            </p:extLst>
          </p:nvPr>
        </p:nvGraphicFramePr>
        <p:xfrm>
          <a:off x="395536" y="2345978"/>
          <a:ext cx="4464496" cy="3963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80112" y="1268760"/>
            <a:ext cx="33843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Количество победителей и призеров</a:t>
            </a:r>
            <a:br>
              <a:rPr kumimoji="0" lang="ru-RU" alt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kumimoji="0" lang="ru-RU" altLang="ru-RU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 конкурсах, олимпиадах, соревнованиях </a:t>
            </a:r>
            <a:endParaRPr kumimoji="0" lang="ru-RU" sz="1600" b="1" i="1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208310865"/>
              </p:ext>
            </p:extLst>
          </p:nvPr>
        </p:nvGraphicFramePr>
        <p:xfrm>
          <a:off x="5580112" y="2636912"/>
          <a:ext cx="309634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2348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91550" y="332656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5228" y="1444134"/>
            <a:ext cx="4238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Выполнение майских Указов Президента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286006"/>
              </p:ext>
            </p:extLst>
          </p:nvPr>
        </p:nvGraphicFramePr>
        <p:xfrm>
          <a:off x="683568" y="1813464"/>
          <a:ext cx="7992887" cy="4063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0"/>
                <a:gridCol w="1474052"/>
                <a:gridCol w="1478275"/>
              </a:tblGrid>
              <a:tr h="8648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Показатели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2014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(руб.)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2015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(руб.)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864806"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Педагоги</a:t>
                      </a:r>
                      <a:r>
                        <a:rPr lang="ru-RU" baseline="0" dirty="0" smtClean="0"/>
                        <a:t> дошкольных образовательных учреждений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26192,00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26492,00</a:t>
                      </a:r>
                      <a:endParaRPr lang="ru-RU" dirty="0"/>
                    </a:p>
                  </a:txBody>
                  <a:tcPr/>
                </a:tc>
              </a:tr>
              <a:tr h="604583"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Педагоги средних общеобразовательных школ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24722,0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25512,00</a:t>
                      </a:r>
                      <a:endParaRPr lang="ru-RU" dirty="0"/>
                    </a:p>
                  </a:txBody>
                  <a:tcPr/>
                </a:tc>
              </a:tr>
              <a:tr h="864806"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Педагоги учреждений дополнительного 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23607,00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23607,00</a:t>
                      </a:r>
                      <a:endParaRPr lang="ru-RU" dirty="0"/>
                    </a:p>
                  </a:txBody>
                  <a:tcPr/>
                </a:tc>
              </a:tr>
              <a:tr h="864806"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сфере общего образования (все категории работников школ)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22635,00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24001,00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34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25829" y="260648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8082" y="906979"/>
            <a:ext cx="4443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Учреждения дополнительного образования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444162555"/>
              </p:ext>
            </p:extLst>
          </p:nvPr>
        </p:nvGraphicFramePr>
        <p:xfrm>
          <a:off x="467544" y="1554324"/>
          <a:ext cx="8496944" cy="518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Лента лицом вверх 2"/>
          <p:cNvSpPr/>
          <p:nvPr/>
        </p:nvSpPr>
        <p:spPr>
          <a:xfrm>
            <a:off x="5940152" y="1173654"/>
            <a:ext cx="3024336" cy="1625389"/>
          </a:xfrm>
          <a:prstGeom prst="ribbon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1200" dirty="0" smtClean="0"/>
              <a:t>По итогам 2015г. в ходит в «100 лучших организаций дополнительного образования «России»</a:t>
            </a:r>
            <a:endParaRPr lang="ru-RU" sz="1200" dirty="0"/>
          </a:p>
        </p:txBody>
      </p:sp>
      <p:sp>
        <p:nvSpPr>
          <p:cNvPr id="7" name="Лента лицом вверх 6"/>
          <p:cNvSpPr/>
          <p:nvPr/>
        </p:nvSpPr>
        <p:spPr>
          <a:xfrm>
            <a:off x="6012160" y="2903875"/>
            <a:ext cx="2918860" cy="1277047"/>
          </a:xfrm>
          <a:prstGeom prst="ribbon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Воспитанники призеры и лауреаты международных, всероссийских и краевых конкурсов</a:t>
            </a:r>
            <a:endParaRPr lang="ru-RU" sz="1200" dirty="0"/>
          </a:p>
        </p:txBody>
      </p:sp>
      <p:sp>
        <p:nvSpPr>
          <p:cNvPr id="8" name="Лента лицом вверх 7"/>
          <p:cNvSpPr/>
          <p:nvPr/>
        </p:nvSpPr>
        <p:spPr>
          <a:xfrm>
            <a:off x="6299990" y="4395737"/>
            <a:ext cx="2630828" cy="1083520"/>
          </a:xfrm>
          <a:prstGeom prst="ribbon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Участники и победители всероссийских и краевых соревнований</a:t>
            </a:r>
            <a:endParaRPr lang="ru-RU" sz="1200" dirty="0"/>
          </a:p>
        </p:txBody>
      </p:sp>
      <p:sp>
        <p:nvSpPr>
          <p:cNvPr id="9" name="Лента лицом вверх 8"/>
          <p:cNvSpPr/>
          <p:nvPr/>
        </p:nvSpPr>
        <p:spPr>
          <a:xfrm>
            <a:off x="6291675" y="5626386"/>
            <a:ext cx="2664296" cy="1047295"/>
          </a:xfrm>
          <a:prstGeom prst="ribbon2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Мастера спорта, победители международных соревнований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47579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98406" y="404664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1071546"/>
            <a:ext cx="39357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Реализация муниципальной программы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«Развитие образования города Кудымкара»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39939536"/>
              </p:ext>
            </p:extLst>
          </p:nvPr>
        </p:nvGraphicFramePr>
        <p:xfrm>
          <a:off x="3131840" y="1785926"/>
          <a:ext cx="5643602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788024" y="1996298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374452,0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256" y="1996298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402996,4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30" name="Picture 6" descr="http://newsroom.su/wp-content/uploads/2016/01/be3c8e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37538"/>
            <a:ext cx="2318894" cy="16561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2" name="Picture 8" descr="http://www.gorcom35.ru/sites/default/files/styles/news-image-teaser-big/public/news/image42047012_0.jpg?itok=iozbQRuj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42" y="3429000"/>
            <a:ext cx="2520280" cy="14401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up-image.ru/photos/aHR0cDovL3d3dy5zdGloaS5ydS9waWNzLzIwMDEvMDIvMjAtMjY3LmpwZw==/na-konkurs-uchite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161" y="5157192"/>
            <a:ext cx="2448272" cy="14702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1947656"/>
            <a:ext cx="938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тыс.руб</a:t>
            </a:r>
            <a:r>
              <a:rPr lang="ru-RU" sz="1400" dirty="0" smtClean="0">
                <a:solidFill>
                  <a:schemeClr val="bg1"/>
                </a:solidFill>
              </a:rPr>
              <a:t>.)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12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5544616" cy="634082"/>
          </a:xfrm>
        </p:spPr>
        <p:txBody>
          <a:bodyPr>
            <a:normAutofit fontScale="90000"/>
          </a:bodyPr>
          <a:lstStyle/>
          <a:p>
            <a:r>
              <a:rPr lang="ru-RU" sz="3600" u="sng" dirty="0" smtClean="0">
                <a:solidFill>
                  <a:schemeClr val="bg2"/>
                </a:solidFill>
                <a:effectLst/>
                <a:latin typeface="+mn-lt"/>
              </a:rPr>
              <a:t>Социальная сфера</a:t>
            </a:r>
            <a:endParaRPr lang="ru-RU" sz="3600" u="sng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1035884"/>
            <a:ext cx="1942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КУЛЬТУРА</a:t>
            </a:r>
            <a:endParaRPr lang="ru-RU" sz="2800" i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Group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033315"/>
              </p:ext>
            </p:extLst>
          </p:nvPr>
        </p:nvGraphicFramePr>
        <p:xfrm>
          <a:off x="611560" y="1559104"/>
          <a:ext cx="8308032" cy="5022700"/>
        </p:xfrm>
        <a:graphic>
          <a:graphicData uri="http://schemas.openxmlformats.org/drawingml/2006/table">
            <a:tbl>
              <a:tblPr/>
              <a:tblGrid>
                <a:gridCol w="5349008"/>
                <a:gridCol w="1479513"/>
                <a:gridCol w="1479511"/>
              </a:tblGrid>
              <a:tr h="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Учреждения культуры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2014 год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2015 год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/>
                    </a:solidFill>
                  </a:tcPr>
                </a:tc>
              </a:tr>
              <a:tr h="57909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Муниципальные культурно -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досуговые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учреждения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</a:tr>
              <a:tr h="57909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Число мест в муниципальных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культурно-досуговых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учреждениях, ед.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954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534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44162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Число общедоступных библиотек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</a:tr>
              <a:tr h="38098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Этнокультурный центр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8098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Музеи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</a:tr>
              <a:tr h="38098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Театр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8098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Детская школа искусств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</a:tr>
              <a:tr h="43083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Обеспеченность сферы культуры специалистами со специальным образованием, %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57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70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499796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Количество проведенных культурно-массовых мероприятий (муниципальными учреждениями), ед.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1119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978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B6FD">
                        <a:lumMod val="40000"/>
                        <a:lumOff val="60000"/>
                      </a:srgbClr>
                    </a:solidFill>
                  </a:tcPr>
                </a:tc>
              </a:tr>
              <a:tr h="40545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Всего учреждений: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37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2128" y="188640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785794"/>
            <a:ext cx="73655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муниципальной программы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«Развитие культуры, искусства и молодежной политики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муниципального образования «Городской округ – город Кудымкар»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99490494"/>
              </p:ext>
            </p:extLst>
          </p:nvPr>
        </p:nvGraphicFramePr>
        <p:xfrm>
          <a:off x="142844" y="1643050"/>
          <a:ext cx="874963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3568" y="1844824"/>
            <a:ext cx="938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тыс.руб</a:t>
            </a:r>
            <a:r>
              <a:rPr lang="ru-RU" sz="1400" dirty="0" smtClean="0">
                <a:solidFill>
                  <a:schemeClr val="bg1"/>
                </a:solidFill>
              </a:rPr>
              <a:t>.)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9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9792" y="260648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7632" y="1124744"/>
            <a:ext cx="394761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200" b="1" dirty="0">
                <a:solidFill>
                  <a:prstClr val="black"/>
                </a:solidFill>
                <a:latin typeface="Times New Roman" pitchFamily="18" charset="0"/>
              </a:rPr>
              <a:t>Достижения сферы культуры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449518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210" y="4149080"/>
            <a:ext cx="3456384" cy="2304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695328" cy="2226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220131" y="642531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</a:rPr>
              <a:t>Вокальный ансамбль «Отличное настроение»</a:t>
            </a:r>
            <a:endParaRPr lang="ru-RU" altLang="ru-RU" sz="16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6921" y="3811662"/>
            <a:ext cx="26064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</a:rPr>
              <a:t>Ансамбль «</a:t>
            </a:r>
            <a:r>
              <a:rPr lang="ru-RU" altLang="ru-RU" sz="1600" b="1" dirty="0" err="1">
                <a:solidFill>
                  <a:schemeClr val="bg1"/>
                </a:solidFill>
                <a:latin typeface="Times New Roman" pitchFamily="18" charset="0"/>
              </a:rPr>
              <a:t>Орс</a:t>
            </a: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</a:rPr>
              <a:t>, гармонь»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376377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</a:rPr>
              <a:t>Школа </a:t>
            </a:r>
            <a:r>
              <a:rPr lang="ru-RU" altLang="ru-RU" sz="1600" b="1" dirty="0" err="1">
                <a:solidFill>
                  <a:schemeClr val="bg1"/>
                </a:solidFill>
                <a:latin typeface="Times New Roman" pitchFamily="18" charset="0"/>
              </a:rPr>
              <a:t>мажореток</a:t>
            </a: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</a:rPr>
              <a:t> и барабанщиков «Ритм»</a:t>
            </a:r>
          </a:p>
        </p:txBody>
      </p:sp>
    </p:spTree>
    <p:extLst>
      <p:ext uri="{BB962C8B-B14F-4D97-AF65-F5344CB8AC3E}">
        <p14:creationId xmlns:p14="http://schemas.microsoft.com/office/powerpoint/2010/main" val="31921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188640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9626" y="806140"/>
            <a:ext cx="25851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</a:rPr>
              <a:t>События 2015 года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Рисунок 1" descr="IMG_2085cfq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59" y="1232173"/>
            <a:ext cx="3839344" cy="2822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5" descr="IMG_32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54592"/>
            <a:ext cx="3816423" cy="2686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54100"/>
            <a:ext cx="3802388" cy="2578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31" descr="Победители фестиваля – студенты Кудымкарского педагогического колледжа покорил зрителей номером «настоящий индеец»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86242"/>
            <a:ext cx="3600400" cy="2555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6" descr="http://s019.radikal.ru/i621/1205/d2/769c8850b80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2" t="19685" r="7382" b="19685"/>
          <a:stretch>
            <a:fillRect/>
          </a:stretch>
        </p:blipFill>
        <p:spPr bwMode="auto">
          <a:xfrm>
            <a:off x="1547664" y="2276872"/>
            <a:ext cx="597666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030" y="1231776"/>
            <a:ext cx="5423520" cy="3385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4" y="3581400"/>
            <a:ext cx="4914900" cy="3276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234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332656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994040"/>
              </p:ext>
            </p:extLst>
          </p:nvPr>
        </p:nvGraphicFramePr>
        <p:xfrm>
          <a:off x="457200" y="1600200"/>
          <a:ext cx="4906888" cy="1983860"/>
        </p:xfrm>
        <a:graphic>
          <a:graphicData uri="http://schemas.openxmlformats.org/drawingml/2006/table">
            <a:tbl>
              <a:tblPr firstRow="1" bandRow="1"/>
              <a:tblGrid>
                <a:gridCol w="1810544"/>
                <a:gridCol w="1584176"/>
                <a:gridCol w="1512168"/>
              </a:tblGrid>
              <a:tr h="634211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Учреждения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кружков, секций, объединений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занимающихся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/>
                    </a:solidFill>
                  </a:tcPr>
                </a:tc>
              </a:tr>
              <a:tr h="36714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</a:tr>
              <a:tr h="36714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Физкультуры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спорта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20000"/>
                      </a:srgbClr>
                    </a:solidFill>
                  </a:tcPr>
                </a:tc>
              </a:tr>
              <a:tr h="38409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Дополнительного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ndar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1160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3881" marR="43881" marT="45691" marB="45691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01536" y="1124744"/>
            <a:ext cx="3363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Молодежная политика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aphicFrame>
        <p:nvGraphicFramePr>
          <p:cNvPr id="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2435572"/>
              </p:ext>
            </p:extLst>
          </p:nvPr>
        </p:nvGraphicFramePr>
        <p:xfrm>
          <a:off x="5652120" y="2924944"/>
          <a:ext cx="3162424" cy="378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652120" y="2564904"/>
            <a:ext cx="3102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Мероприятия  с молодёжью</a:t>
            </a:r>
          </a:p>
        </p:txBody>
      </p:sp>
      <p:pic>
        <p:nvPicPr>
          <p:cNvPr id="4101" name="Picture 5" descr="http://www.s.infokolomna.ru/section/afisha_event/subdir/full/upload/pers/82/img/afisha/cisafisha_1418403615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3056"/>
            <a:ext cx="432048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69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ermkrai.er.ru/media/userdata/news/2015/12/21/78076db557fa7ea33cd82c00d7dad0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04863"/>
            <a:ext cx="4104456" cy="3600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27102"/>
            <a:ext cx="3888432" cy="3226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25830" y="188640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1057771"/>
            <a:ext cx="3687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Мероприятия с участием молодежи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34494"/>
            <a:ext cx="4032448" cy="3706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299570" cy="2948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4" y="3717032"/>
            <a:ext cx="4628258" cy="3118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46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581" y="210735"/>
            <a:ext cx="7632848" cy="85010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итоги социально-экономического развития</a:t>
            </a:r>
            <a:endParaRPr lang="ru-RU" sz="2800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264712"/>
            <a:ext cx="6948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Численность постоянного населения на 01.01.2016г. – 31007 человек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52022079"/>
              </p:ext>
            </p:extLst>
          </p:nvPr>
        </p:nvGraphicFramePr>
        <p:xfrm>
          <a:off x="107504" y="1916832"/>
          <a:ext cx="597666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http://vedomosti-ural.ru/uploadedFiles/newsimages/icons/350x350/x_457c4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89040"/>
            <a:ext cx="4176464" cy="2783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3928" y="173388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(чел.)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4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6491064" cy="634082"/>
          </a:xfrm>
        </p:spPr>
        <p:txBody>
          <a:bodyPr>
            <a:normAutofit fontScale="90000"/>
          </a:bodyPr>
          <a:lstStyle/>
          <a:p>
            <a:r>
              <a:rPr lang="ru-RU" sz="3600" u="sng" dirty="0" smtClean="0">
                <a:solidFill>
                  <a:schemeClr val="bg2"/>
                </a:solidFill>
                <a:effectLst/>
                <a:latin typeface="+mn-lt"/>
              </a:rPr>
              <a:t>Социальная сфера</a:t>
            </a:r>
            <a:endParaRPr lang="ru-RU" sz="3600" u="sng" dirty="0">
              <a:solidFill>
                <a:schemeClr val="bg2"/>
              </a:solidFill>
              <a:effectLst/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785794"/>
            <a:ext cx="72812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муниципальной программы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«Развитие физической культуры и спорта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муниципального образования «Городской округ – город Кудымкар»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44430540"/>
              </p:ext>
            </p:extLst>
          </p:nvPr>
        </p:nvGraphicFramePr>
        <p:xfrm>
          <a:off x="251520" y="1785926"/>
          <a:ext cx="8424936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1771321"/>
            <a:ext cx="9750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тыс.руб</a:t>
            </a:r>
            <a:r>
              <a:rPr lang="ru-RU" sz="1400" dirty="0" smtClean="0">
                <a:solidFill>
                  <a:schemeClr val="bg1"/>
                </a:solidFill>
              </a:rPr>
              <a:t>.)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492897"/>
            <a:ext cx="1440160" cy="1152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657" y="3757324"/>
            <a:ext cx="1069485" cy="14931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5563590"/>
            <a:ext cx="90010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3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6523" y="79188"/>
            <a:ext cx="40923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24128" y="1666312"/>
            <a:ext cx="2608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Количество посетителей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4302388"/>
            <a:ext cx="2608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Количество посетителей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336792"/>
              </p:ext>
            </p:extLst>
          </p:nvPr>
        </p:nvGraphicFramePr>
        <p:xfrm>
          <a:off x="5948147" y="2204865"/>
          <a:ext cx="2160240" cy="802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</a:tblGrid>
              <a:tr h="432047">
                <a:tc>
                  <a:txBody>
                    <a:bodyPr/>
                    <a:lstStyle/>
                    <a:p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30673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33741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721309"/>
              </p:ext>
            </p:extLst>
          </p:nvPr>
        </p:nvGraphicFramePr>
        <p:xfrm>
          <a:off x="5948147" y="4869160"/>
          <a:ext cx="216024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</a:tblGrid>
              <a:tr h="365760">
                <a:tc>
                  <a:txBody>
                    <a:bodyPr/>
                    <a:lstStyle/>
                    <a:p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14281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15366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49" y="1639891"/>
            <a:ext cx="2592287" cy="176338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22" y="1666312"/>
            <a:ext cx="2664296" cy="18048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18007"/>
            <a:ext cx="2304256" cy="20478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318007"/>
            <a:ext cx="2448271" cy="20654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" name="TextBox 10"/>
          <p:cNvSpPr txBox="1"/>
          <p:nvPr/>
        </p:nvSpPr>
        <p:spPr>
          <a:xfrm>
            <a:off x="1854549" y="3749144"/>
            <a:ext cx="5416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МБУ спорта города  Кудымкара «Стадион «Парма»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7965" y="878901"/>
            <a:ext cx="7369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МБУ «Физкультурно-оздоровительный комплекс плавательный бассейн»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187486488"/>
              </p:ext>
            </p:extLst>
          </p:nvPr>
        </p:nvGraphicFramePr>
        <p:xfrm>
          <a:off x="395536" y="1700808"/>
          <a:ext cx="3939480" cy="1973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485684"/>
              </p:ext>
            </p:extLst>
          </p:nvPr>
        </p:nvGraphicFramePr>
        <p:xfrm>
          <a:off x="4982840" y="1535226"/>
          <a:ext cx="3990379" cy="3045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965188"/>
              </p:ext>
            </p:extLst>
          </p:nvPr>
        </p:nvGraphicFramePr>
        <p:xfrm>
          <a:off x="1894012" y="4797152"/>
          <a:ext cx="5194920" cy="168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1640"/>
                <a:gridCol w="1731640"/>
                <a:gridCol w="1731640"/>
              </a:tblGrid>
              <a:tr h="12419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ООД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участников,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совершивших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ООД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2014г.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2015г.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04322" y="196036"/>
            <a:ext cx="3661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u="sng" dirty="0">
                <a:ln w="6350">
                  <a:noFill/>
                </a:ln>
                <a:solidFill>
                  <a:srgbClr val="1F497D"/>
                </a:solidFill>
              </a:rPr>
              <a:t>Социальная сфера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1188382"/>
            <a:ext cx="35886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Преступность среди несовершеннолетних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62600" y="1227449"/>
            <a:ext cx="4040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Количество детей и семей, находящихся в СОП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7328" y="4440341"/>
            <a:ext cx="3201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Общественно опасные деяния (ООД)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0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3" y="138435"/>
            <a:ext cx="561662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100" b="1" u="sng" dirty="0">
                <a:ln w="6350">
                  <a:noFill/>
                </a:ln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</a:t>
            </a:r>
            <a:r>
              <a:rPr lang="ru-RU" sz="4100" b="1" u="sng" dirty="0" smtClean="0">
                <a:ln w="6350">
                  <a:noFill/>
                </a:ln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100" b="1" u="sng" dirty="0">
                <a:ln w="6350">
                  <a:noFill/>
                </a:ln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</a:t>
            </a:r>
            <a:endParaRPr lang="ru-RU" u="sng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014422"/>
            <a:ext cx="313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Муниципальный заказ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/>
          </p:nvPr>
        </p:nvGraphicFramePr>
        <p:xfrm>
          <a:off x="251520" y="1628800"/>
          <a:ext cx="662473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8" name="Picture 4" descr="http://www.dagmintrud.ru/upload/iblock/f85/f85f61925b3b244210d02c9641a2bca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785" y="3037012"/>
            <a:ext cx="3131567" cy="2451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9294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99628" y="176794"/>
            <a:ext cx="550810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100" b="1" u="sng" dirty="0">
                <a:ln w="6350">
                  <a:noFill/>
                </a:ln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блок</a:t>
            </a:r>
            <a:endParaRPr lang="ru-RU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888287"/>
            <a:ext cx="7021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подпрограммы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«Развитие и поддержка малого и среднего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предпринимательства муниципального образования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«Городской округ – город Кудымкар» на 2014-2016 годы»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/>
          </p:nvPr>
        </p:nvGraphicFramePr>
        <p:xfrm>
          <a:off x="357158" y="2143116"/>
          <a:ext cx="2928958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285852" y="2500306"/>
            <a:ext cx="678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4808,9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2428868"/>
            <a:ext cx="678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5046,0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596" y="6000768"/>
            <a:ext cx="2886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Предоставление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субсидий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/>
          </p:nvPr>
        </p:nvGraphicFramePr>
        <p:xfrm>
          <a:off x="3929058" y="2357430"/>
          <a:ext cx="4738678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1520" y="2121091"/>
            <a:ext cx="938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тыс.руб</a:t>
            </a:r>
            <a:r>
              <a:rPr lang="ru-RU" sz="1400" dirty="0" smtClean="0">
                <a:solidFill>
                  <a:schemeClr val="bg1"/>
                </a:solidFill>
              </a:rPr>
              <a:t>.)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2787" y="2274979"/>
            <a:ext cx="938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тыс.руб</a:t>
            </a:r>
            <a:r>
              <a:rPr lang="ru-RU" sz="1400" dirty="0" smtClean="0">
                <a:solidFill>
                  <a:schemeClr val="bg1"/>
                </a:solidFill>
              </a:rPr>
              <a:t>.)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9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85445"/>
            <a:ext cx="609672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00" b="1" u="sng" dirty="0">
                <a:ln w="6350">
                  <a:noFill/>
                </a:ln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блок</a:t>
            </a:r>
            <a:endParaRPr lang="ru-RU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8501" y="798545"/>
            <a:ext cx="7815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009900"/>
                </a:solidFill>
              </a:rPr>
              <a:t>Реализация подпрограммы </a:t>
            </a:r>
            <a:endParaRPr lang="ru-RU" b="1" dirty="0" smtClean="0">
              <a:solidFill>
                <a:srgbClr val="009900"/>
              </a:solidFill>
            </a:endParaRPr>
          </a:p>
          <a:p>
            <a:pPr lvl="0" algn="ctr"/>
            <a:r>
              <a:rPr lang="ru-RU" b="1" dirty="0" smtClean="0">
                <a:solidFill>
                  <a:srgbClr val="009900"/>
                </a:solidFill>
              </a:rPr>
              <a:t>«Содействие занятости населения муниципального </a:t>
            </a:r>
            <a:r>
              <a:rPr lang="ru-RU" b="1" dirty="0">
                <a:solidFill>
                  <a:srgbClr val="009900"/>
                </a:solidFill>
              </a:rPr>
              <a:t>образования </a:t>
            </a:r>
            <a:endParaRPr lang="ru-RU" b="1" dirty="0" smtClean="0">
              <a:solidFill>
                <a:srgbClr val="009900"/>
              </a:solidFill>
            </a:endParaRPr>
          </a:p>
          <a:p>
            <a:pPr lvl="0" algn="ctr"/>
            <a:r>
              <a:rPr lang="ru-RU" b="1" dirty="0" smtClean="0">
                <a:solidFill>
                  <a:srgbClr val="009900"/>
                </a:solidFill>
              </a:rPr>
              <a:t>«</a:t>
            </a:r>
            <a:r>
              <a:rPr lang="ru-RU" b="1" dirty="0">
                <a:solidFill>
                  <a:srgbClr val="009900"/>
                </a:solidFill>
              </a:rPr>
              <a:t>Городской округ – город Кудымкар» на </a:t>
            </a:r>
            <a:r>
              <a:rPr lang="ru-RU" b="1" dirty="0" smtClean="0">
                <a:solidFill>
                  <a:srgbClr val="009900"/>
                </a:solidFill>
              </a:rPr>
              <a:t>2015-2017 </a:t>
            </a:r>
            <a:r>
              <a:rPr lang="ru-RU" b="1" dirty="0">
                <a:solidFill>
                  <a:srgbClr val="009900"/>
                </a:solidFill>
              </a:rPr>
              <a:t>годы»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620752584"/>
              </p:ext>
            </p:extLst>
          </p:nvPr>
        </p:nvGraphicFramePr>
        <p:xfrm>
          <a:off x="467544" y="2132856"/>
          <a:ext cx="609600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3" descr="C:\Documents and Settings\Владелец\Рабочий стол\фото на конкурс Благоустр\Чистый город\08-02-2016_08-24-42\Фото-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143116"/>
            <a:ext cx="1928826" cy="1500198"/>
          </a:xfrm>
          <a:prstGeom prst="snip2DiagRect">
            <a:avLst>
              <a:gd name="adj1" fmla="val 2539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C:\Documents and Settings\Владелец\Рабочий стол\фото на конкурс Благоустр\Чистый город\08-02-2016_15-53-26\DSCN4074.JPG"/>
          <p:cNvPicPr>
            <a:picLocks noChangeAspect="1" noChangeArrowheads="1"/>
          </p:cNvPicPr>
          <p:nvPr/>
        </p:nvPicPr>
        <p:blipFill>
          <a:blip r:embed="rId4" cstate="print"/>
          <a:srcRect l="12357" r="14882" b="14010"/>
          <a:stretch>
            <a:fillRect/>
          </a:stretch>
        </p:blipFill>
        <p:spPr bwMode="auto">
          <a:xfrm>
            <a:off x="7143768" y="2143116"/>
            <a:ext cx="1857388" cy="1428760"/>
          </a:xfrm>
          <a:prstGeom prst="snip2DiagRect">
            <a:avLst>
              <a:gd name="adj1" fmla="val 1787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C:\Documents and Settings\Владелец\Рабочий стол\фото на конкурс Благоустр\Чистый город\08-02-2016_15-53-26\DSCN3290.JPG"/>
          <p:cNvPicPr>
            <a:picLocks noChangeAspect="1" noChangeArrowheads="1"/>
          </p:cNvPicPr>
          <p:nvPr/>
        </p:nvPicPr>
        <p:blipFill>
          <a:blip r:embed="rId5" cstate="print"/>
          <a:srcRect l="26459" b="14011"/>
          <a:stretch>
            <a:fillRect/>
          </a:stretch>
        </p:blipFill>
        <p:spPr bwMode="auto">
          <a:xfrm>
            <a:off x="6072198" y="3929066"/>
            <a:ext cx="2118013" cy="1857388"/>
          </a:xfrm>
          <a:prstGeom prst="snip2DiagRect">
            <a:avLst>
              <a:gd name="adj1" fmla="val 764"/>
              <a:gd name="adj2" fmla="val 32052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23528" y="2132856"/>
            <a:ext cx="938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(</a:t>
            </a:r>
            <a:r>
              <a:rPr lang="ru-RU" sz="1400" dirty="0" err="1" smtClean="0">
                <a:solidFill>
                  <a:schemeClr val="bg1"/>
                </a:solidFill>
              </a:rPr>
              <a:t>тыс.руб</a:t>
            </a:r>
            <a:r>
              <a:rPr lang="ru-RU" sz="1400" dirty="0" smtClean="0">
                <a:solidFill>
                  <a:schemeClr val="bg1"/>
                </a:solidFill>
              </a:rPr>
              <a:t>.)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69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5670"/>
            <a:ext cx="6120680" cy="792088"/>
          </a:xfrm>
        </p:spPr>
        <p:txBody>
          <a:bodyPr/>
          <a:lstStyle/>
          <a:p>
            <a:r>
              <a:rPr lang="ru-RU" u="sng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блок</a:t>
            </a:r>
            <a:endParaRPr lang="ru-RU" u="sng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375533"/>
              </p:ext>
            </p:extLst>
          </p:nvPr>
        </p:nvGraphicFramePr>
        <p:xfrm>
          <a:off x="1547664" y="908720"/>
          <a:ext cx="6096000" cy="20167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687960"/>
                <a:gridCol w="1728192"/>
                <a:gridCol w="1679848"/>
              </a:tblGrid>
              <a:tr h="504056"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Доходы от использования муниципального имущества и</a:t>
                      </a:r>
                    </a:p>
                    <a:p>
                      <a:pPr algn="ctr"/>
                      <a:r>
                        <a:rPr lang="ru-RU" sz="1400" dirty="0" smtClean="0"/>
                        <a:t> земельных ресурсов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Показатели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2014 год </a:t>
                      </a:r>
                    </a:p>
                    <a:p>
                      <a:pPr algn="ctr"/>
                      <a:r>
                        <a:rPr lang="ru-RU" sz="1400" dirty="0" smtClean="0"/>
                        <a:t>(</a:t>
                      </a:r>
                      <a:r>
                        <a:rPr lang="ru-RU" sz="1400" dirty="0" err="1" smtClean="0"/>
                        <a:t>тыс.руб</a:t>
                      </a:r>
                      <a:r>
                        <a:rPr lang="ru-RU" sz="1400" dirty="0" smtClean="0"/>
                        <a:t>.)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2015 год </a:t>
                      </a:r>
                    </a:p>
                    <a:p>
                      <a:pPr algn="ctr"/>
                      <a:r>
                        <a:rPr lang="ru-RU" sz="1400" dirty="0" smtClean="0"/>
                        <a:t>(</a:t>
                      </a:r>
                      <a:r>
                        <a:rPr lang="ru-RU" sz="1400" dirty="0" err="1" smtClean="0"/>
                        <a:t>тыс.руб</a:t>
                      </a:r>
                      <a:r>
                        <a:rPr lang="ru-RU" sz="1400" dirty="0" smtClean="0"/>
                        <a:t>.)</a:t>
                      </a:r>
                      <a:endParaRPr lang="ru-RU" sz="1400" dirty="0"/>
                    </a:p>
                  </a:txBody>
                  <a:tcPr/>
                </a:tc>
              </a:tr>
              <a:tr h="25982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Муниципальное имущество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14655,35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13287,5</a:t>
                      </a:r>
                      <a:endParaRPr lang="ru-RU" sz="1400" dirty="0"/>
                    </a:p>
                  </a:txBody>
                  <a:tcPr/>
                </a:tc>
              </a:tr>
              <a:tr h="24305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Земельные</a:t>
                      </a:r>
                      <a:r>
                        <a:rPr lang="ru-RU" sz="1400" baseline="0" dirty="0" smtClean="0"/>
                        <a:t> ресурсы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8017,68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5952,3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ИТОГО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22673,03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19239,8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22313621"/>
              </p:ext>
            </p:extLst>
          </p:nvPr>
        </p:nvGraphicFramePr>
        <p:xfrm>
          <a:off x="107504" y="3068960"/>
          <a:ext cx="468052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877298645"/>
              </p:ext>
            </p:extLst>
          </p:nvPr>
        </p:nvGraphicFramePr>
        <p:xfrm>
          <a:off x="4283968" y="3284984"/>
          <a:ext cx="4752528" cy="332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630" y="3074476"/>
            <a:ext cx="832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(</a:t>
            </a:r>
            <a:r>
              <a:rPr lang="ru-RU" sz="1200" dirty="0" err="1" smtClean="0">
                <a:solidFill>
                  <a:schemeClr val="bg1"/>
                </a:solidFill>
              </a:rPr>
              <a:t>тыс.руб</a:t>
            </a:r>
            <a:r>
              <a:rPr lang="ru-RU" sz="1200" dirty="0" smtClean="0">
                <a:solidFill>
                  <a:schemeClr val="bg1"/>
                </a:solidFill>
              </a:rPr>
              <a:t>.)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679" y="3261727"/>
            <a:ext cx="832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(</a:t>
            </a:r>
            <a:r>
              <a:rPr lang="ru-RU" sz="1200" dirty="0" err="1" smtClean="0">
                <a:solidFill>
                  <a:schemeClr val="bg1"/>
                </a:solidFill>
              </a:rPr>
              <a:t>тыс.руб</a:t>
            </a:r>
            <a:r>
              <a:rPr lang="ru-RU" sz="1200" dirty="0" smtClean="0">
                <a:solidFill>
                  <a:schemeClr val="bg1"/>
                </a:solidFill>
              </a:rPr>
              <a:t>.)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2953950"/>
            <a:ext cx="24723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Муниципальное имущество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3033413"/>
            <a:ext cx="179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Земельные ресурсы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4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89485" y="188640"/>
            <a:ext cx="51101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u="sng" dirty="0">
                <a:ln w="6350">
                  <a:noFill/>
                </a:ln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блок</a:t>
            </a:r>
            <a:endParaRPr lang="ru-RU" sz="4000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1124744"/>
            <a:ext cx="57341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Реализация закона Пермского края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 «О бесплатном предоставлении земельных участков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 многодетным семьям в Пермском крае»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arz.omsu-nnov.ru/_data/objects/0009/6438/img.96438.zem.ucastki_dly_mnog.seme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503"/>
            <a:ext cx="3960440" cy="24178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heboksary.ru/images/484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04503"/>
            <a:ext cx="3672408" cy="24342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8042" y="4612486"/>
            <a:ext cx="29893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Поставлено на учет – 334 семьи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4612486"/>
            <a:ext cx="3916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Получили  земельные участки – 278 семей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285567" y="3284984"/>
            <a:ext cx="978408" cy="370754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750239" y="5445224"/>
            <a:ext cx="536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Общая площадь предоставленных участков – 40,4 га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43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92867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муниципальной программы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«Обеспечение доступным и комфортным жильем жителей муниципального образования «Городской округ- город Кудымкар»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562482008"/>
              </p:ext>
            </p:extLst>
          </p:nvPr>
        </p:nvGraphicFramePr>
        <p:xfrm>
          <a:off x="179512" y="1852000"/>
          <a:ext cx="6624736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64" y="1988840"/>
            <a:ext cx="2385094" cy="210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059" y="4495441"/>
            <a:ext cx="2736304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35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92867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муниципальной программы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«Содержание и развитие городской инфраструктуры муниципального образования «Городской округ- город Кудымкар»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947346562"/>
              </p:ext>
            </p:extLst>
          </p:nvPr>
        </p:nvGraphicFramePr>
        <p:xfrm>
          <a:off x="142844" y="2000216"/>
          <a:ext cx="5500726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5715008" y="3643314"/>
          <a:ext cx="2928958" cy="300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00662" y="2500306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9900"/>
                </a:solidFill>
              </a:rPr>
              <a:t>Подпрограмма </a:t>
            </a:r>
          </a:p>
          <a:p>
            <a:pPr algn="ctr"/>
            <a:r>
              <a:rPr lang="ru-RU" sz="1400" b="1" dirty="0" smtClean="0">
                <a:solidFill>
                  <a:srgbClr val="009900"/>
                </a:solidFill>
              </a:rPr>
              <a:t>«Газификация города Кудымкара на 2013-2017 годы </a:t>
            </a:r>
          </a:p>
          <a:p>
            <a:pPr algn="ctr"/>
            <a:r>
              <a:rPr lang="ru-RU" sz="1400" b="1" dirty="0" smtClean="0">
                <a:solidFill>
                  <a:srgbClr val="009900"/>
                </a:solidFill>
              </a:rPr>
              <a:t>и на период до 2023 года»</a:t>
            </a:r>
            <a:endParaRPr lang="ru-RU" sz="1400" b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5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7604" y="188640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итоги социально-экономического развития</a:t>
            </a:r>
            <a:endParaRPr lang="ru-RU" sz="28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077427768"/>
              </p:ext>
            </p:extLst>
          </p:nvPr>
        </p:nvGraphicFramePr>
        <p:xfrm>
          <a:off x="164907" y="1556792"/>
          <a:ext cx="6192688" cy="4334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700808"/>
            <a:ext cx="2664296" cy="189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897" y="4324648"/>
            <a:ext cx="288032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178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5743" y="92867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муниципальной программы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«Охрана окружающей среды в муниципальном образовании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 «Городской округ- город Кудымкар»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38590274"/>
              </p:ext>
            </p:extLst>
          </p:nvPr>
        </p:nvGraphicFramePr>
        <p:xfrm>
          <a:off x="141579" y="1785926"/>
          <a:ext cx="571504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127" y="1852000"/>
            <a:ext cx="2304256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126" y="4339454"/>
            <a:ext cx="2325673" cy="23042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135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928670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муниципальной программы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«Комплексное развитие систем коммунальной инфраструктуры муниципального образования «Городской округ- город Кудымкар»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48861688"/>
              </p:ext>
            </p:extLst>
          </p:nvPr>
        </p:nvGraphicFramePr>
        <p:xfrm>
          <a:off x="0" y="1928802"/>
          <a:ext cx="5357850" cy="2448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48861688"/>
              </p:ext>
            </p:extLst>
          </p:nvPr>
        </p:nvGraphicFramePr>
        <p:xfrm>
          <a:off x="3786150" y="1928802"/>
          <a:ext cx="5357850" cy="2448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48861688"/>
              </p:ext>
            </p:extLst>
          </p:nvPr>
        </p:nvGraphicFramePr>
        <p:xfrm>
          <a:off x="0" y="4214818"/>
          <a:ext cx="4786346" cy="2448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48861688"/>
              </p:ext>
            </p:extLst>
          </p:nvPr>
        </p:nvGraphicFramePr>
        <p:xfrm>
          <a:off x="4357654" y="4214818"/>
          <a:ext cx="4786346" cy="2448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135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4366" y="163402"/>
            <a:ext cx="82296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14366" y="938882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Реализация муниципальной программы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«Благоустройство муниципального образования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«Городской округ- город Кудымкар» на 2012-2015»</a:t>
            </a:r>
            <a:endParaRPr lang="ru-RU" b="1" dirty="0">
              <a:solidFill>
                <a:srgbClr val="00990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1926221"/>
              </p:ext>
            </p:extLst>
          </p:nvPr>
        </p:nvGraphicFramePr>
        <p:xfrm>
          <a:off x="0" y="1857364"/>
          <a:ext cx="63722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875733"/>
            <a:ext cx="2627784" cy="1841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\\Server\почта\ОКС- Старков\Фото работы за год\Детск. площад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365104"/>
            <a:ext cx="2617642" cy="194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135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188640"/>
            <a:ext cx="57197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Нормативно-правовое творчество и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взаимодействие с населением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32120025"/>
              </p:ext>
            </p:extLst>
          </p:nvPr>
        </p:nvGraphicFramePr>
        <p:xfrm>
          <a:off x="4355976" y="1268760"/>
          <a:ext cx="4781148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2" name="Picture 4" descr="http://ruza-gp.ru/wp-content/uploads/2016/04/priem__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7072"/>
            <a:ext cx="259228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8" name="Вертикальный свиток 7"/>
          <p:cNvSpPr/>
          <p:nvPr/>
        </p:nvSpPr>
        <p:spPr>
          <a:xfrm>
            <a:off x="3707904" y="4547406"/>
            <a:ext cx="1512167" cy="1579612"/>
          </a:xfrm>
          <a:prstGeom prst="verticalScrol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 и 3 понедельник каждого месяца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278158" y="5094896"/>
            <a:ext cx="489204" cy="3503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5508104" y="5162048"/>
            <a:ext cx="489204" cy="3503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75197" y="4808395"/>
            <a:ext cx="2677336" cy="64633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2015 год: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5345 обращений граждан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" name="Picture 2" descr="http://www.komiprav.ru/_mod_files/ce_images/Kudimkar_2016-2/02.03.16.k__7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949" y="1645109"/>
            <a:ext cx="2896209" cy="1929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2148" y="1289069"/>
            <a:ext cx="3170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Заседание Экспертного совета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6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0823" y="-68707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Нормативно-правовое творчество и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</a:rPr>
              <a:t>взаимодействие с населением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6" y="845315"/>
            <a:ext cx="3051373" cy="20882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980728"/>
            <a:ext cx="3528392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6" y="4149080"/>
            <a:ext cx="3240360" cy="24928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146038"/>
            <a:ext cx="381642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007471" y="1815469"/>
            <a:ext cx="2571858" cy="73866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Федеральный закон № 44-ФЗ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 «Об участии граждан в охране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 общественного порядка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89636" y="3174633"/>
            <a:ext cx="4999895" cy="64633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Добровольная народная дружина г. Кудымкара –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состав 8 человек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051084" y="2643760"/>
            <a:ext cx="484632" cy="47514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низ 1"/>
          <p:cNvSpPr/>
          <p:nvPr/>
        </p:nvSpPr>
        <p:spPr>
          <a:xfrm>
            <a:off x="4051084" y="4036337"/>
            <a:ext cx="484632" cy="47278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52799" y="4544939"/>
            <a:ext cx="2273571" cy="107721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Объем финансирования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 в 2015 году - </a:t>
            </a:r>
          </a:p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pPr algn="ctr"/>
            <a:r>
              <a:rPr lang="ru-RU" sz="1600" smtClean="0">
                <a:solidFill>
                  <a:schemeClr val="bg1"/>
                </a:solidFill>
              </a:rPr>
              <a:t>299,8 </a:t>
            </a:r>
            <a:r>
              <a:rPr lang="ru-RU" sz="1600" dirty="0" smtClean="0">
                <a:solidFill>
                  <a:schemeClr val="bg1"/>
                </a:solidFill>
              </a:rPr>
              <a:t>тыс. руб.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8661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838" y="116632"/>
            <a:ext cx="8229600" cy="90805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10078"/>
            <a:ext cx="7620000" cy="4656137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6232" y="5632950"/>
            <a:ext cx="85328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ru-RU" altLang="ru-RU" sz="2000" b="1" i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Кудым</a:t>
            </a:r>
            <a:r>
              <a:rPr lang="ru-RU" altLang="ru-RU" sz="2000" b="1" i="1" dirty="0">
                <a:solidFill>
                  <a:schemeClr val="bg1"/>
                </a:solidFill>
                <a:cs typeface="Times New Roman" panose="02020603050405020304" pitchFamily="18" charset="0"/>
              </a:rPr>
              <a:t>, </a:t>
            </a:r>
            <a:r>
              <a:rPr lang="ru-RU" altLang="ru-RU" sz="2000" b="1" i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пам</a:t>
            </a:r>
            <a:r>
              <a:rPr lang="ru-RU" altLang="ru-RU" sz="2000" b="1" i="1" dirty="0">
                <a:solidFill>
                  <a:schemeClr val="bg1"/>
                </a:solidFill>
                <a:cs typeface="Times New Roman" panose="02020603050405020304" pitchFamily="18" charset="0"/>
              </a:rPr>
              <a:t>, предводитель рода, прожил 150 лет и , умирая говорил своему народу : «Умру я ненадолго, но настанет время, и я проснусь, чтобы сделать счастливой вашу жизнь».</a:t>
            </a:r>
          </a:p>
        </p:txBody>
      </p:sp>
    </p:spTree>
    <p:extLst>
      <p:ext uri="{BB962C8B-B14F-4D97-AF65-F5344CB8AC3E}">
        <p14:creationId xmlns:p14="http://schemas.microsoft.com/office/powerpoint/2010/main" val="183826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48070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итоги социально-экономического развития</a:t>
            </a:r>
            <a:endParaRPr lang="ru-RU" sz="28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13902366"/>
              </p:ext>
            </p:extLst>
          </p:nvPr>
        </p:nvGraphicFramePr>
        <p:xfrm>
          <a:off x="228661" y="1656238"/>
          <a:ext cx="5832648" cy="4754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48844" y="2176104"/>
            <a:ext cx="689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11996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1960" y="1788429"/>
            <a:ext cx="8515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13712,9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1309421"/>
            <a:ext cx="1936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Ввод жилья, </a:t>
            </a:r>
            <a:r>
              <a:rPr lang="ru-RU" dirty="0" err="1" smtClean="0">
                <a:solidFill>
                  <a:schemeClr val="bg1"/>
                </a:solidFill>
              </a:rPr>
              <a:t>кв.м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309" y="1199136"/>
            <a:ext cx="2687156" cy="22768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149080"/>
            <a:ext cx="2664296" cy="2376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300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9350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итоги социально-экономического развития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475492"/>
            <a:ext cx="3717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Среднемесячная заработная плата (руб.)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1475492"/>
            <a:ext cx="3915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Уровень регистрируемой безработицы (%)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1468227162"/>
              </p:ext>
            </p:extLst>
          </p:nvPr>
        </p:nvGraphicFramePr>
        <p:xfrm>
          <a:off x="435520" y="2060848"/>
          <a:ext cx="374441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15481854"/>
              </p:ext>
            </p:extLst>
          </p:nvPr>
        </p:nvGraphicFramePr>
        <p:xfrm>
          <a:off x="4784441" y="2060848"/>
          <a:ext cx="3912096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63423" y="5259978"/>
            <a:ext cx="3112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Самая высокая  гос. управление -37094,8 руб.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Самая низкая транспорт и связь – 13476,9 руб.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87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332656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итоги социально-экономического развития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412776"/>
            <a:ext cx="4338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Инвестиции</a:t>
            </a:r>
            <a:r>
              <a:rPr lang="ru-RU" dirty="0" smtClean="0">
                <a:solidFill>
                  <a:schemeClr val="bg1"/>
                </a:solidFill>
              </a:rPr>
              <a:t> в основной капитал (</a:t>
            </a:r>
            <a:r>
              <a:rPr lang="ru-RU" dirty="0" err="1" smtClean="0">
                <a:solidFill>
                  <a:schemeClr val="bg1"/>
                </a:solidFill>
              </a:rPr>
              <a:t>тыс.руб</a:t>
            </a:r>
            <a:r>
              <a:rPr lang="ru-RU" dirty="0" smtClean="0">
                <a:solidFill>
                  <a:schemeClr val="bg1"/>
                </a:solidFill>
              </a:rPr>
              <a:t>.)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68813608"/>
              </p:ext>
            </p:extLst>
          </p:nvPr>
        </p:nvGraphicFramePr>
        <p:xfrm>
          <a:off x="467544" y="1916234"/>
          <a:ext cx="4824536" cy="3400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868144" y="2564904"/>
            <a:ext cx="28266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Общий объем инвестиций: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2014 год – 229,0 млн. руб.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2015 год  - 294,7 млн. руб.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7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5870" y="144670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2"/>
                </a:solidFill>
                <a:cs typeface="Times New Roman" panose="02020603050405020304" pitchFamily="18" charset="0"/>
              </a:rPr>
              <a:t>Основные итоги социально-экономического развития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1098777"/>
            <a:ext cx="6320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Выполнение отдельных показателей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Программы социального-экономического развития на 2013-2017 годы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472791"/>
              </p:ext>
            </p:extLst>
          </p:nvPr>
        </p:nvGraphicFramePr>
        <p:xfrm>
          <a:off x="160870" y="1700809"/>
          <a:ext cx="4345420" cy="4735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720080"/>
                <a:gridCol w="689893"/>
                <a:gridCol w="919223"/>
              </a:tblGrid>
              <a:tr h="64996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Показатель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План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2015г.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Факт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2015г.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% выполнения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6426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Количество созданных рабочих мест МСП (ед.)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82,0</a:t>
                      </a:r>
                      <a:endParaRPr lang="ru-RU" sz="1200" dirty="0"/>
                    </a:p>
                  </a:txBody>
                  <a:tcPr/>
                </a:tc>
              </a:tr>
              <a:tr h="46426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Уровень</a:t>
                      </a:r>
                      <a:r>
                        <a:rPr lang="ru-RU" sz="1200" baseline="0" dirty="0" smtClean="0"/>
                        <a:t> регистрируемой безработицы (%)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2,5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3,89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155,6</a:t>
                      </a:r>
                      <a:endParaRPr lang="ru-RU" sz="1200" dirty="0"/>
                    </a:p>
                  </a:txBody>
                  <a:tcPr/>
                </a:tc>
              </a:tr>
              <a:tr h="64996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Размер средней начисленной заработной платы (руб.)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23300,0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25150,9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107,9</a:t>
                      </a:r>
                      <a:endParaRPr lang="ru-RU" sz="1200" dirty="0"/>
                    </a:p>
                  </a:txBody>
                  <a:tcPr/>
                </a:tc>
              </a:tr>
              <a:tr h="102137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детей 3-7 лет, которым предоставлена возможность</a:t>
                      </a:r>
                      <a:r>
                        <a:rPr lang="ru-RU" sz="1200" baseline="0" dirty="0" smtClean="0"/>
                        <a:t> получать </a:t>
                      </a:r>
                      <a:r>
                        <a:rPr lang="ru-RU" sz="1200" baseline="0" smtClean="0"/>
                        <a:t>услуги дошкольного </a:t>
                      </a:r>
                      <a:r>
                        <a:rPr lang="ru-RU" sz="1200" baseline="0" dirty="0" smtClean="0"/>
                        <a:t>образования (%)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</a:t>
                      </a:r>
                      <a:endParaRPr lang="ru-RU" sz="1200" dirty="0"/>
                    </a:p>
                  </a:txBody>
                  <a:tcPr/>
                </a:tc>
              </a:tr>
              <a:tr h="83566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населения систематически,</a:t>
                      </a:r>
                      <a:r>
                        <a:rPr lang="ru-RU" sz="1200" baseline="0" dirty="0" smtClean="0"/>
                        <a:t> занимающихся физической культурой и спортом (%)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19,8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27,3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137,9</a:t>
                      </a:r>
                      <a:endParaRPr lang="ru-RU" sz="1200" dirty="0"/>
                    </a:p>
                  </a:txBody>
                  <a:tcPr/>
                </a:tc>
              </a:tr>
              <a:tr h="64996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преступлений совершенных в общественных местах, (%)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17,4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26,4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151,7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556966"/>
              </p:ext>
            </p:extLst>
          </p:nvPr>
        </p:nvGraphicFramePr>
        <p:xfrm>
          <a:off x="4716016" y="1700808"/>
          <a:ext cx="4320479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720080"/>
                <a:gridCol w="814244"/>
                <a:gridCol w="913947"/>
              </a:tblGrid>
              <a:tr h="57606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Показатель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План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2015г.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Факт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2015г.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% выполнения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Общая площадь жилых</a:t>
                      </a:r>
                      <a:r>
                        <a:rPr lang="ru-RU" sz="1200" baseline="0" dirty="0" smtClean="0"/>
                        <a:t> помещений, приходящихся на 1 жителя, </a:t>
                      </a:r>
                      <a:r>
                        <a:rPr lang="ru-RU" sz="1200" baseline="0" dirty="0" err="1" smtClean="0"/>
                        <a:t>кв.м</a:t>
                      </a:r>
                      <a:r>
                        <a:rPr lang="ru-RU" sz="1200" baseline="0" dirty="0" smtClean="0"/>
                        <a:t>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17,1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17,2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100,6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Строительства жилья, тыс. </a:t>
                      </a:r>
                      <a:r>
                        <a:rPr lang="ru-RU" sz="1200" dirty="0" err="1" smtClean="0"/>
                        <a:t>кв.м</a:t>
                      </a:r>
                      <a:r>
                        <a:rPr lang="ru-RU" sz="1200" dirty="0" smtClean="0"/>
                        <a:t>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8,5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13,7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161,2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автомобильных дорог отвечающих нормативным</a:t>
                      </a:r>
                      <a:r>
                        <a:rPr lang="ru-RU" sz="1200" baseline="0" dirty="0" smtClean="0"/>
                        <a:t> требованиям, 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66,1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54,22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82,0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Доля налоговых,</a:t>
                      </a:r>
                      <a:r>
                        <a:rPr lang="ru-RU" sz="1200" baseline="0" dirty="0" smtClean="0"/>
                        <a:t> неналоговых доходов бюджета в общем объеме доходов (без учета субвенций), 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52,5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95,5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Удовлетворенность населения в муниципальном образовании действиями ОМС, 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82,4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00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2123728" y="908720"/>
            <a:ext cx="5904656" cy="64807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+mn-lt"/>
                <a:cs typeface="Times New Roman" pitchFamily="18" charset="0"/>
              </a:rPr>
              <a:t>ПРОГРАММНЫЙ БЮДЖЕТ</a:t>
            </a:r>
          </a:p>
        </p:txBody>
      </p:sp>
      <p:graphicFrame>
        <p:nvGraphicFramePr>
          <p:cNvPr id="2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7416503"/>
              </p:ext>
            </p:extLst>
          </p:nvPr>
        </p:nvGraphicFramePr>
        <p:xfrm>
          <a:off x="395536" y="1484313"/>
          <a:ext cx="8396719" cy="504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5D67A-FB4D-4CFB-A5E2-6FDB4D729E79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116632"/>
            <a:ext cx="7007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2"/>
                </a:solidFill>
                <a:effectLst/>
              </a:rPr>
              <a:t>Формирование и исполнение бюджета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609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3113</TotalTime>
  <Words>1635</Words>
  <Application>Microsoft Office PowerPoint</Application>
  <PresentationFormat>Экран (4:3)</PresentationFormat>
  <Paragraphs>501</Paragraphs>
  <Slides>45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7" baseType="lpstr">
      <vt:lpstr>Arial</vt:lpstr>
      <vt:lpstr>Book Antiqua</vt:lpstr>
      <vt:lpstr>Calibri</vt:lpstr>
      <vt:lpstr>Century</vt:lpstr>
      <vt:lpstr>Century Schoolbook</vt:lpstr>
      <vt:lpstr>Georgia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Основные итоги социально-экономического развития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ПРОГРАММНЫЙ БЮДЖЕТ</vt:lpstr>
      <vt:lpstr>Презентация PowerPoint</vt:lpstr>
      <vt:lpstr>Формирование и исполнение бюджета </vt:lpstr>
      <vt:lpstr>Структура доходов бюджета</vt:lpstr>
      <vt:lpstr>Структура расходов бюджета, % </vt:lpstr>
      <vt:lpstr>Муниципальные услуги</vt:lpstr>
      <vt:lpstr>Муниципальный контроль</vt:lpstr>
      <vt:lpstr>Социальная сфера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Социальная сфера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Социальная сфера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Экономический блок</vt:lpstr>
      <vt:lpstr>Презентация PowerPoint</vt:lpstr>
      <vt:lpstr>Инфраструктура</vt:lpstr>
      <vt:lpstr>Инфраструктура</vt:lpstr>
      <vt:lpstr>Инфраструктура</vt:lpstr>
      <vt:lpstr>Инфраструктура</vt:lpstr>
      <vt:lpstr>Инфраструктура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257</cp:revision>
  <cp:lastPrinted>2016-06-24T03:30:52Z</cp:lastPrinted>
  <dcterms:created xsi:type="dcterms:W3CDTF">2016-05-04T04:31:01Z</dcterms:created>
  <dcterms:modified xsi:type="dcterms:W3CDTF">2016-06-24T03:32:51Z</dcterms:modified>
</cp:coreProperties>
</file>